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7" r:id="rId2"/>
    <p:sldId id="275" r:id="rId3"/>
    <p:sldId id="280" r:id="rId4"/>
    <p:sldId id="279" r:id="rId5"/>
    <p:sldId id="278" r:id="rId6"/>
    <p:sldId id="277" r:id="rId7"/>
    <p:sldId id="287" r:id="rId8"/>
    <p:sldId id="288" r:id="rId9"/>
    <p:sldId id="289" r:id="rId10"/>
    <p:sldId id="260" r:id="rId11"/>
    <p:sldId id="261" r:id="rId12"/>
    <p:sldId id="300" r:id="rId13"/>
    <p:sldId id="298" r:id="rId14"/>
    <p:sldId id="262" r:id="rId15"/>
    <p:sldId id="267" r:id="rId16"/>
    <p:sldId id="268" r:id="rId17"/>
    <p:sldId id="263" r:id="rId18"/>
    <p:sldId id="264" r:id="rId19"/>
    <p:sldId id="265" r:id="rId20"/>
    <p:sldId id="302" r:id="rId21"/>
    <p:sldId id="270" r:id="rId22"/>
    <p:sldId id="274" r:id="rId23"/>
    <p:sldId id="273" r:id="rId24"/>
    <p:sldId id="272" r:id="rId25"/>
    <p:sldId id="293" r:id="rId26"/>
    <p:sldId id="294" r:id="rId27"/>
    <p:sldId id="295" r:id="rId28"/>
    <p:sldId id="296"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FF00"/>
    <a:srgbClr val="33CC33"/>
    <a:srgbClr val="66FF33"/>
    <a:srgbClr val="00EE00"/>
    <a:srgbClr val="0000FF"/>
    <a:srgbClr val="FF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552" y="-90"/>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9E973AC-E873-4A6C-ACEA-10C92A7369F1}" type="datetimeFigureOut">
              <a:rPr lang="en-US" smtClean="0"/>
              <a:t>4/30/2013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CB086D3-B30F-4139-AB7F-A2C25F111C34}" type="slidenum">
              <a:rPr lang="en-US" smtClean="0"/>
              <a:t>‹#›</a:t>
            </a:fld>
            <a:endParaRPr lang="en-US"/>
          </a:p>
        </p:txBody>
      </p:sp>
    </p:spTree>
    <p:extLst>
      <p:ext uri="{BB962C8B-B14F-4D97-AF65-F5344CB8AC3E}">
        <p14:creationId xmlns:p14="http://schemas.microsoft.com/office/powerpoint/2010/main" val="1743444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244423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20650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294653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62249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4397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92736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162440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175794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63070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198161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7935C-245B-4D0F-B7D6-5BBF8A85D391}" type="slidenum">
              <a:rPr lang="en-US" smtClean="0"/>
              <a:t>‹#›</a:t>
            </a:fld>
            <a:endParaRPr lang="en-US"/>
          </a:p>
        </p:txBody>
      </p:sp>
    </p:spTree>
    <p:extLst>
      <p:ext uri="{BB962C8B-B14F-4D97-AF65-F5344CB8AC3E}">
        <p14:creationId xmlns:p14="http://schemas.microsoft.com/office/powerpoint/2010/main" val="371307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t>‹#›</a:t>
            </a:fld>
            <a:endParaRPr lang="en-US"/>
          </a:p>
        </p:txBody>
      </p:sp>
    </p:spTree>
    <p:extLst>
      <p:ext uri="{BB962C8B-B14F-4D97-AF65-F5344CB8AC3E}">
        <p14:creationId xmlns:p14="http://schemas.microsoft.com/office/powerpoint/2010/main" val="197491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entnemdept.ufl.edu/creatures/main/search_common.htm" TargetMode="External"/><Relationship Id="rId7" Type="http://schemas.openxmlformats.org/officeDocument/2006/relationships/hyperlink" Target="http://entnemdept.ufl.edu/creatures/main/search_new.htm" TargetMode="External"/><Relationship Id="rId12"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hyperlink" Target="http://entnemdept.ufl.edu/creatures/main/search_higher.htm" TargetMode="External"/><Relationship Id="rId5" Type="http://schemas.openxmlformats.org/officeDocument/2006/relationships/hyperlink" Target="http://entnemdept.ufl.edu/creatures/main/search_scientific.htm" TargetMode="External"/><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entnemdept.ufl.edu/creatures/main/search_crop.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 y="381000"/>
            <a:ext cx="8610600" cy="1600200"/>
          </a:xfrm>
          <a:prstGeom prst="rect">
            <a:avLst/>
          </a:prstGeom>
          <a:noFill/>
          <a:ln w="9525">
            <a:noFill/>
            <a:miter lim="800000"/>
            <a:headEnd/>
            <a:tailEnd/>
          </a:ln>
          <a:effectLst/>
        </p:spPr>
        <p:txBody>
          <a:bodyPr anchor="ctr"/>
          <a:lstStyle/>
          <a:p>
            <a:pPr algn="ctr">
              <a:defRPr/>
            </a:pPr>
            <a:r>
              <a:rPr lang="en-US" sz="4800" b="1" dirty="0">
                <a:solidFill>
                  <a:srgbClr val="00FF00"/>
                </a:solidFill>
              </a:rPr>
              <a:t/>
            </a:r>
            <a:br>
              <a:rPr lang="en-US" sz="4800" b="1" dirty="0">
                <a:solidFill>
                  <a:srgbClr val="00FF00"/>
                </a:solidFill>
              </a:rPr>
            </a:br>
            <a:r>
              <a:rPr lang="en-US" sz="4400" b="1" dirty="0" smtClean="0">
                <a:solidFill>
                  <a:srgbClr val="00FF00"/>
                </a:solidFill>
                <a:effectLst>
                  <a:outerShdw blurRad="38100" dist="38100" dir="2700000" algn="tl">
                    <a:srgbClr val="000000">
                      <a:alpha val="43137"/>
                    </a:srgbClr>
                  </a:outerShdw>
                </a:effectLst>
                <a:latin typeface="Cambria" pitchFamily="18" charset="0"/>
              </a:rPr>
              <a:t>2013 NRCS/IPM Workshop</a:t>
            </a:r>
            <a:r>
              <a:rPr lang="en-US" sz="5400" b="1" dirty="0">
                <a:solidFill>
                  <a:srgbClr val="FFFF00"/>
                </a:solidFill>
                <a:latin typeface="Cambria" pitchFamily="18" charset="0"/>
              </a:rPr>
              <a:t/>
            </a:r>
            <a:br>
              <a:rPr lang="en-US" sz="5400" b="1" dirty="0">
                <a:solidFill>
                  <a:srgbClr val="FFFF00"/>
                </a:solidFill>
                <a:latin typeface="Cambria" pitchFamily="18" charset="0"/>
              </a:rPr>
            </a:br>
            <a:r>
              <a:rPr lang="en-US" sz="3600" b="1" dirty="0">
                <a:solidFill>
                  <a:srgbClr val="FFFF00"/>
                </a:solidFill>
              </a:rPr>
              <a:t/>
            </a:r>
            <a:br>
              <a:rPr lang="en-US" sz="3600" b="1" dirty="0">
                <a:solidFill>
                  <a:srgbClr val="FFFF00"/>
                </a:solidFill>
              </a:rPr>
            </a:br>
            <a:endParaRPr lang="en-US" sz="4400" b="1" dirty="0">
              <a:solidFill>
                <a:srgbClr val="FFFF00"/>
              </a:solidFill>
            </a:endParaRPr>
          </a:p>
        </p:txBody>
      </p:sp>
      <p:sp>
        <p:nvSpPr>
          <p:cNvPr id="59395" name="Rectangle 3"/>
          <p:cNvSpPr>
            <a:spLocks noChangeArrowheads="1"/>
          </p:cNvSpPr>
          <p:nvPr/>
        </p:nvSpPr>
        <p:spPr bwMode="auto">
          <a:xfrm>
            <a:off x="457200" y="2514600"/>
            <a:ext cx="8115300" cy="1676400"/>
          </a:xfrm>
          <a:prstGeom prst="rect">
            <a:avLst/>
          </a:prstGeom>
          <a:noFill/>
          <a:ln w="9525">
            <a:noFill/>
            <a:miter lim="800000"/>
            <a:headEnd/>
            <a:tailEnd/>
          </a:ln>
          <a:effectLst/>
        </p:spPr>
        <p:txBody>
          <a:bodyPr/>
          <a:lstStyle/>
          <a:p>
            <a:pPr marL="342900" indent="-342900" algn="ctr">
              <a:spcBef>
                <a:spcPct val="20000"/>
              </a:spcBef>
              <a:defRPr/>
            </a:pPr>
            <a:r>
              <a:rPr lang="en-US" sz="3600" dirty="0">
                <a:solidFill>
                  <a:schemeClr val="bg1"/>
                </a:solidFill>
                <a:latin typeface="Cambria" pitchFamily="18" charset="0"/>
              </a:rPr>
              <a:t>Norm Leppla</a:t>
            </a:r>
          </a:p>
          <a:p>
            <a:pPr marL="342900" indent="-342900" algn="ctr">
              <a:spcBef>
                <a:spcPct val="20000"/>
              </a:spcBef>
              <a:defRPr/>
            </a:pPr>
            <a:r>
              <a:rPr lang="en-US" sz="3600" dirty="0">
                <a:solidFill>
                  <a:schemeClr val="bg1"/>
                </a:solidFill>
                <a:latin typeface="Cambria" pitchFamily="18" charset="0"/>
              </a:rPr>
              <a:t>UF, IFAS, IPM Program Director </a:t>
            </a:r>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953000"/>
            <a:ext cx="2897188" cy="95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53000"/>
            <a:ext cx="3427413" cy="95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8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grpSp>
        <p:nvGrpSpPr>
          <p:cNvPr id="19458" name="Group 10"/>
          <p:cNvGrpSpPr>
            <a:grpSpLocks/>
          </p:cNvGrpSpPr>
          <p:nvPr/>
        </p:nvGrpSpPr>
        <p:grpSpPr bwMode="auto">
          <a:xfrm>
            <a:off x="647700" y="2831528"/>
            <a:ext cx="7848600" cy="3695552"/>
            <a:chOff x="144" y="1776"/>
            <a:chExt cx="5472" cy="2860"/>
          </a:xfrm>
          <a:solidFill>
            <a:schemeClr val="bg1"/>
          </a:solidFill>
        </p:grpSpPr>
        <p:sp>
          <p:nvSpPr>
            <p:cNvPr id="19460" name="Oval 6"/>
            <p:cNvSpPr>
              <a:spLocks noChangeArrowheads="1"/>
            </p:cNvSpPr>
            <p:nvPr/>
          </p:nvSpPr>
          <p:spPr bwMode="auto">
            <a:xfrm>
              <a:off x="144" y="1776"/>
              <a:ext cx="5472" cy="2064"/>
            </a:xfrm>
            <a:prstGeom prst="ellipse">
              <a:avLst/>
            </a:prstGeom>
            <a:grpFill/>
            <a:ln w="38100">
              <a:solidFill>
                <a:srgbClr val="000000"/>
              </a:solidFill>
              <a:round/>
              <a:headEnd/>
              <a:tailEnd/>
            </a:ln>
          </p:spPr>
          <p:txBody>
            <a:bodyPr wrap="none" anchor="ctr"/>
            <a:lstStyle/>
            <a:p>
              <a:endParaRPr lang="en-US"/>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2160"/>
              <a:ext cx="3888" cy="12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144" name="Text Box 8"/>
            <p:cNvSpPr txBox="1">
              <a:spLocks noChangeArrowheads="1"/>
            </p:cNvSpPr>
            <p:nvPr/>
          </p:nvSpPr>
          <p:spPr bwMode="auto">
            <a:xfrm>
              <a:off x="1446" y="4136"/>
              <a:ext cx="3338" cy="500"/>
            </a:xfrm>
            <a:prstGeom prst="rect">
              <a:avLst/>
            </a:prstGeom>
            <a:noFill/>
            <a:ln w="9525">
              <a:noFill/>
              <a:miter lim="800000"/>
              <a:headEnd/>
              <a:tailEnd/>
            </a:ln>
            <a:effectLst/>
          </p:spPr>
          <p:txBody>
            <a:bodyPr wrap="square">
              <a:spAutoFit/>
            </a:bodyPr>
            <a:lstStyle/>
            <a:p>
              <a:pPr>
                <a:defRPr/>
              </a:pPr>
              <a:r>
                <a:rPr lang="en-US" sz="3600" dirty="0">
                  <a:solidFill>
                    <a:schemeClr val="bg1"/>
                  </a:solidFill>
                  <a:effectLst>
                    <a:outerShdw blurRad="38100" dist="38100" dir="2700000" algn="tl">
                      <a:srgbClr val="000000"/>
                    </a:outerShdw>
                  </a:effectLst>
                  <a:latin typeface="Cambria" pitchFamily="18" charset="0"/>
                </a:rPr>
                <a:t>http://ipm.ifas.ufl.edu</a:t>
              </a:r>
            </a:p>
          </p:txBody>
        </p:sp>
      </p:grpSp>
      <p:sp>
        <p:nvSpPr>
          <p:cNvPr id="11" name="Text Box 2"/>
          <p:cNvSpPr txBox="1">
            <a:spLocks noChangeArrowheads="1"/>
          </p:cNvSpPr>
          <p:nvPr/>
        </p:nvSpPr>
        <p:spPr bwMode="auto">
          <a:xfrm>
            <a:off x="0" y="411163"/>
            <a:ext cx="9144000" cy="2103437"/>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dirty="0">
                <a:solidFill>
                  <a:srgbClr val="66FF33"/>
                </a:solidFill>
                <a:effectLst>
                  <a:outerShdw blurRad="38100" dist="38100" dir="2700000" algn="tl">
                    <a:srgbClr val="000000"/>
                  </a:outerShdw>
                </a:effectLst>
                <a:latin typeface="Cambria" pitchFamily="18" charset="0"/>
                <a:cs typeface="Times New Roman" pitchFamily="18" charset="0"/>
              </a:rPr>
              <a:t>IPM Florida</a:t>
            </a:r>
            <a:r>
              <a:rPr lang="en-US" sz="3200" dirty="0">
                <a:solidFill>
                  <a:srgbClr val="66FF33"/>
                </a:solidFill>
                <a:effectLst>
                  <a:outerShdw blurRad="38100" dist="38100" dir="2700000" algn="tl">
                    <a:srgbClr val="000000"/>
                  </a:outerShdw>
                </a:effectLst>
                <a:latin typeface="Cambria" pitchFamily="18" charset="0"/>
                <a:cs typeface="Times New Roman" pitchFamily="18" charset="0"/>
              </a:rPr>
              <a:t> </a:t>
            </a:r>
            <a:r>
              <a:rPr lang="en-US" sz="3200" dirty="0">
                <a:solidFill>
                  <a:schemeClr val="bg1"/>
                </a:solidFill>
                <a:latin typeface="Cambria" pitchFamily="18" charset="0"/>
                <a:cs typeface="Times New Roman" pitchFamily="18" charset="0"/>
              </a:rPr>
              <a:t>provides statewide, interdisciplinary and inter-unit coordination and assistance for UF/IFAS integrated pest management research Extension and education faculty</a:t>
            </a:r>
            <a:r>
              <a:rPr lang="en-US" sz="3600" dirty="0">
                <a:solidFill>
                  <a:schemeClr val="bg1"/>
                </a:solidFill>
                <a:latin typeface="Cambria" pitchFamily="18" charset="0"/>
                <a:cs typeface="Times New Roman" pitchFamily="18" charset="0"/>
              </a:rPr>
              <a:t> </a:t>
            </a:r>
          </a:p>
        </p:txBody>
      </p:sp>
    </p:spTree>
    <p:extLst>
      <p:ext uri="{BB962C8B-B14F-4D97-AF65-F5344CB8AC3E}">
        <p14:creationId xmlns:p14="http://schemas.microsoft.com/office/powerpoint/2010/main" val="28380451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514600" y="1238479"/>
            <a:ext cx="6642139" cy="51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lnSpc>
                <a:spcPts val="4000"/>
              </a:lnSpc>
              <a:buClr>
                <a:schemeClr val="bg1"/>
              </a:buClr>
              <a:buSzPct val="135000"/>
              <a:buFont typeface="Arial" pitchFamily="34" charset="0"/>
              <a:buChar char="•"/>
              <a:defRPr/>
            </a:pPr>
            <a:r>
              <a:rPr lang="en-US" sz="2400" dirty="0" smtClean="0"/>
              <a:t> </a:t>
            </a:r>
            <a:r>
              <a:rPr lang="en-US" sz="2800" dirty="0" smtClean="0">
                <a:solidFill>
                  <a:schemeClr val="bg1"/>
                </a:solidFill>
                <a:latin typeface="Cambria" pitchFamily="18" charset="0"/>
              </a:rPr>
              <a:t>Habitat-specific IPM guides, fact sheets.</a:t>
            </a:r>
          </a:p>
          <a:p>
            <a:pPr marL="457200" indent="-457200" eaLnBrk="1" hangingPunct="1">
              <a:lnSpc>
                <a:spcPts val="4000"/>
              </a:lnSpc>
              <a:buSzPct val="125000"/>
              <a:buFont typeface="Arial" pitchFamily="34" charset="0"/>
              <a:buChar char="•"/>
              <a:defRPr/>
            </a:pPr>
            <a:r>
              <a:rPr lang="en-US" sz="2800" dirty="0" smtClean="0">
                <a:solidFill>
                  <a:schemeClr val="bg1"/>
                </a:solidFill>
                <a:latin typeface="Cambria" pitchFamily="18" charset="0"/>
              </a:rPr>
              <a:t>EDIS articles, Featured Creatures, etc.</a:t>
            </a:r>
          </a:p>
          <a:p>
            <a:pPr marL="457200" indent="-457200" eaLnBrk="1" hangingPunct="1">
              <a:lnSpc>
                <a:spcPts val="4000"/>
              </a:lnSpc>
              <a:buSzPct val="125000"/>
              <a:buFont typeface="Arial" pitchFamily="34" charset="0"/>
              <a:buChar char="•"/>
              <a:defRPr/>
            </a:pPr>
            <a:r>
              <a:rPr lang="en-US" sz="2800" dirty="0" smtClean="0">
                <a:solidFill>
                  <a:schemeClr val="bg1"/>
                </a:solidFill>
                <a:latin typeface="Cambria" pitchFamily="18" charset="0"/>
              </a:rPr>
              <a:t>Links to specialized websites with IPM</a:t>
            </a:r>
          </a:p>
          <a:p>
            <a:pPr eaLnBrk="1" hangingPunct="1">
              <a:lnSpc>
                <a:spcPts val="4000"/>
              </a:lnSpc>
              <a:buSzPct val="125000"/>
              <a:defRPr/>
            </a:pPr>
            <a:r>
              <a:rPr lang="en-US" sz="2800" dirty="0">
                <a:solidFill>
                  <a:schemeClr val="bg1"/>
                </a:solidFill>
                <a:latin typeface="Cambria" pitchFamily="18" charset="0"/>
              </a:rPr>
              <a:t> </a:t>
            </a:r>
            <a:r>
              <a:rPr lang="en-US" sz="2800" dirty="0" smtClean="0">
                <a:solidFill>
                  <a:schemeClr val="bg1"/>
                </a:solidFill>
                <a:latin typeface="Cambria" pitchFamily="18" charset="0"/>
              </a:rPr>
              <a:t>     management information specific to</a:t>
            </a:r>
          </a:p>
          <a:p>
            <a:pPr eaLnBrk="1" hangingPunct="1">
              <a:lnSpc>
                <a:spcPts val="4000"/>
              </a:lnSpc>
              <a:buSzPct val="125000"/>
              <a:defRPr/>
            </a:pPr>
            <a:r>
              <a:rPr lang="en-US" sz="2800" dirty="0">
                <a:solidFill>
                  <a:schemeClr val="bg1"/>
                </a:solidFill>
                <a:latin typeface="Cambria" pitchFamily="18" charset="0"/>
              </a:rPr>
              <a:t> </a:t>
            </a:r>
            <a:r>
              <a:rPr lang="en-US" sz="2800" dirty="0" smtClean="0">
                <a:solidFill>
                  <a:schemeClr val="bg1"/>
                </a:solidFill>
                <a:latin typeface="Cambria" pitchFamily="18" charset="0"/>
              </a:rPr>
              <a:t>     a crop or situation.</a:t>
            </a:r>
          </a:p>
          <a:p>
            <a:pPr marL="457200" indent="-457200" eaLnBrk="1" hangingPunct="1">
              <a:lnSpc>
                <a:spcPts val="4000"/>
              </a:lnSpc>
              <a:buSzPct val="125000"/>
              <a:buFont typeface="Arial" pitchFamily="34" charset="0"/>
              <a:buChar char="•"/>
              <a:defRPr/>
            </a:pPr>
            <a:r>
              <a:rPr lang="en-US" sz="2800" dirty="0" smtClean="0">
                <a:solidFill>
                  <a:schemeClr val="bg1"/>
                </a:solidFill>
                <a:latin typeface="Cambria" pitchFamily="18" charset="0"/>
              </a:rPr>
              <a:t>Key contacts for expert advice on </a:t>
            </a:r>
          </a:p>
          <a:p>
            <a:pPr eaLnBrk="1" hangingPunct="1">
              <a:lnSpc>
                <a:spcPts val="4000"/>
              </a:lnSpc>
              <a:buSzPct val="125000"/>
              <a:defRPr/>
            </a:pPr>
            <a:r>
              <a:rPr lang="en-US" sz="2800" dirty="0">
                <a:solidFill>
                  <a:schemeClr val="bg1"/>
                </a:solidFill>
                <a:latin typeface="Cambria" pitchFamily="18" charset="0"/>
              </a:rPr>
              <a:t> </a:t>
            </a:r>
            <a:r>
              <a:rPr lang="en-US" sz="2800" dirty="0" smtClean="0">
                <a:solidFill>
                  <a:schemeClr val="bg1"/>
                </a:solidFill>
                <a:latin typeface="Cambria" pitchFamily="18" charset="0"/>
              </a:rPr>
              <a:t>     managing pests.</a:t>
            </a:r>
          </a:p>
          <a:p>
            <a:pPr marL="457200" indent="-457200" eaLnBrk="1" hangingPunct="1">
              <a:lnSpc>
                <a:spcPts val="4000"/>
              </a:lnSpc>
              <a:buSzPct val="125000"/>
              <a:buFont typeface="Arial" pitchFamily="34" charset="0"/>
              <a:buChar char="•"/>
              <a:defRPr/>
            </a:pPr>
            <a:r>
              <a:rPr lang="en-US" sz="2800" dirty="0" smtClean="0">
                <a:solidFill>
                  <a:schemeClr val="bg1"/>
                </a:solidFill>
                <a:latin typeface="Cambria" pitchFamily="18" charset="0"/>
              </a:rPr>
              <a:t>Additional resources for pest</a:t>
            </a:r>
          </a:p>
          <a:p>
            <a:pPr eaLnBrk="1" hangingPunct="1">
              <a:lnSpc>
                <a:spcPts val="4000"/>
              </a:lnSpc>
              <a:buSzPct val="125000"/>
              <a:defRPr/>
            </a:pPr>
            <a:r>
              <a:rPr lang="en-US" sz="2800" dirty="0">
                <a:solidFill>
                  <a:schemeClr val="bg1"/>
                </a:solidFill>
                <a:latin typeface="Cambria" pitchFamily="18" charset="0"/>
              </a:rPr>
              <a:t> </a:t>
            </a:r>
            <a:r>
              <a:rPr lang="en-US" sz="2800" dirty="0" smtClean="0">
                <a:solidFill>
                  <a:schemeClr val="bg1"/>
                </a:solidFill>
                <a:latin typeface="Cambria" pitchFamily="18" charset="0"/>
              </a:rPr>
              <a:t>     identification and management, </a:t>
            </a:r>
          </a:p>
          <a:p>
            <a:pPr eaLnBrk="1" hangingPunct="1">
              <a:lnSpc>
                <a:spcPts val="4000"/>
              </a:lnSpc>
              <a:buSzPct val="125000"/>
              <a:defRPr/>
            </a:pPr>
            <a:r>
              <a:rPr lang="en-US" sz="2800" dirty="0">
                <a:solidFill>
                  <a:schemeClr val="bg1"/>
                </a:solidFill>
                <a:latin typeface="Cambria" pitchFamily="18" charset="0"/>
              </a:rPr>
              <a:t> </a:t>
            </a:r>
            <a:r>
              <a:rPr lang="en-US" sz="2800" dirty="0" smtClean="0">
                <a:solidFill>
                  <a:schemeClr val="bg1"/>
                </a:solidFill>
                <a:latin typeface="Cambria" pitchFamily="18" charset="0"/>
              </a:rPr>
              <a:t>     e.g., diagnostic services.</a:t>
            </a:r>
          </a:p>
        </p:txBody>
      </p:sp>
      <p:sp>
        <p:nvSpPr>
          <p:cNvPr id="21507" name="TextBox 3"/>
          <p:cNvSpPr txBox="1">
            <a:spLocks noChangeArrowheads="1"/>
          </p:cNvSpPr>
          <p:nvPr/>
        </p:nvSpPr>
        <p:spPr bwMode="auto">
          <a:xfrm>
            <a:off x="609600" y="228600"/>
            <a:ext cx="8040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4000" b="1" dirty="0" smtClean="0">
                <a:solidFill>
                  <a:srgbClr val="66FF66"/>
                </a:solidFill>
                <a:effectLst>
                  <a:outerShdw blurRad="38100" dist="38100" dir="2700000" algn="tl">
                    <a:srgbClr val="000000">
                      <a:alpha val="43137"/>
                    </a:srgbClr>
                  </a:outerShdw>
                </a:effectLst>
                <a:latin typeface="Cambria" pitchFamily="18" charset="0"/>
              </a:rPr>
              <a:t>Direct Access to IPM Information</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1981200" cy="53662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9867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9703782"/>
              </p:ext>
            </p:extLst>
          </p:nvPr>
        </p:nvGraphicFramePr>
        <p:xfrm>
          <a:off x="1824038" y="1143000"/>
          <a:ext cx="5338762" cy="5486400"/>
        </p:xfrm>
        <a:graphic>
          <a:graphicData uri="http://schemas.openxmlformats.org/drawingml/2006/table">
            <a:tbl>
              <a:tblPr/>
              <a:tblGrid>
                <a:gridCol w="1468848"/>
                <a:gridCol w="778197"/>
                <a:gridCol w="972748"/>
                <a:gridCol w="1410484"/>
                <a:gridCol w="708485"/>
              </a:tblGrid>
              <a:tr h="548640">
                <a:tc>
                  <a:txBody>
                    <a:bodyPr/>
                    <a:lstStyle/>
                    <a:p>
                      <a:pPr marL="0" marR="0" algn="ctr">
                        <a:spcBef>
                          <a:spcPts val="0"/>
                        </a:spcBef>
                        <a:spcAft>
                          <a:spcPts val="0"/>
                        </a:spcAft>
                      </a:pPr>
                      <a:r>
                        <a:rPr lang="en-US" sz="1200" dirty="0">
                          <a:solidFill>
                            <a:schemeClr val="tx1"/>
                          </a:solidFill>
                          <a:latin typeface="Arial"/>
                          <a:ea typeface="Calibri"/>
                          <a:cs typeface="Times New Roman"/>
                        </a:rPr>
                        <a:t>Major Florida Crops </a:t>
                      </a:r>
                      <a:endParaRPr lang="en-US" sz="1200" dirty="0">
                        <a:solidFill>
                          <a:schemeClr val="tx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latin typeface="Arial"/>
                          <a:ea typeface="Calibri"/>
                          <a:cs typeface="Times New Roman"/>
                        </a:rPr>
                        <a:t>Approx. Acreage </a:t>
                      </a:r>
                      <a:endParaRPr lang="en-US" sz="1200" dirty="0">
                        <a:solidFill>
                          <a:schemeClr val="tx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latin typeface="Arial"/>
                          <a:ea typeface="Calibri"/>
                          <a:cs typeface="Times New Roman"/>
                        </a:rPr>
                        <a:t>IPM Programs</a:t>
                      </a:r>
                      <a:endParaRPr lang="en-US" sz="1200" dirty="0">
                        <a:solidFill>
                          <a:schemeClr val="tx1"/>
                        </a:solidFill>
                        <a:latin typeface="Calibri"/>
                        <a:ea typeface="Calibri"/>
                        <a:cs typeface="Times New Roman"/>
                      </a:endParaRPr>
                    </a:p>
                    <a:p>
                      <a:pPr marL="0" marR="0" algn="ctr">
                        <a:spcBef>
                          <a:spcPts val="0"/>
                        </a:spcBef>
                        <a:spcAft>
                          <a:spcPts val="0"/>
                        </a:spcAft>
                      </a:pPr>
                      <a:r>
                        <a:rPr lang="en-US" sz="1200" dirty="0">
                          <a:solidFill>
                            <a:schemeClr val="tx1"/>
                          </a:solidFill>
                          <a:latin typeface="Arial"/>
                          <a:ea typeface="Calibri"/>
                          <a:cs typeface="Times New Roman"/>
                        </a:rPr>
                        <a:t>Developed</a:t>
                      </a:r>
                      <a:endParaRPr lang="en-US" sz="1200" dirty="0">
                        <a:solidFill>
                          <a:schemeClr val="tx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latin typeface="Arial"/>
                          <a:ea typeface="Calibri"/>
                          <a:cs typeface="Times New Roman"/>
                        </a:rPr>
                        <a:t>Lead IFAS Faculty </a:t>
                      </a:r>
                      <a:endParaRPr lang="en-US" sz="1200" dirty="0">
                        <a:solidFill>
                          <a:schemeClr val="tx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latin typeface="Arial"/>
                          <a:ea typeface="Calibri"/>
                          <a:cs typeface="Times New Roman"/>
                        </a:rPr>
                        <a:t>IPM</a:t>
                      </a:r>
                      <a:endParaRPr lang="en-US" sz="1200" dirty="0">
                        <a:solidFill>
                          <a:schemeClr val="tx1"/>
                        </a:solidFill>
                        <a:latin typeface="Calibri"/>
                        <a:ea typeface="Calibri"/>
                        <a:cs typeface="Times New Roman"/>
                      </a:endParaRPr>
                    </a:p>
                    <a:p>
                      <a:pPr marL="0" marR="0" algn="ctr">
                        <a:spcBef>
                          <a:spcPts val="0"/>
                        </a:spcBef>
                        <a:spcAft>
                          <a:spcPts val="0"/>
                        </a:spcAft>
                      </a:pPr>
                      <a:r>
                        <a:rPr lang="en-US" sz="1200" dirty="0">
                          <a:solidFill>
                            <a:schemeClr val="tx1"/>
                          </a:solidFill>
                          <a:latin typeface="Arial"/>
                          <a:ea typeface="Calibri"/>
                          <a:cs typeface="Times New Roman"/>
                        </a:rPr>
                        <a:t>Florida Involved</a:t>
                      </a:r>
                      <a:endParaRPr lang="en-US" sz="1200" dirty="0">
                        <a:solidFill>
                          <a:schemeClr val="tx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2880">
                <a:tc>
                  <a:txBody>
                    <a:bodyPr/>
                    <a:lstStyle/>
                    <a:p>
                      <a:pPr marL="0" marR="0">
                        <a:spcBef>
                          <a:spcPts val="0"/>
                        </a:spcBef>
                        <a:spcAft>
                          <a:spcPts val="0"/>
                        </a:spcAft>
                      </a:pPr>
                      <a:r>
                        <a:rPr lang="en-US" sz="900" dirty="0">
                          <a:solidFill>
                            <a:schemeClr val="bg1"/>
                          </a:solidFill>
                          <a:latin typeface="Arial"/>
                          <a:ea typeface="Calibri"/>
                          <a:cs typeface="Times New Roman"/>
                        </a:rPr>
                        <a:t>Blueberry</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10,134</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err="1">
                          <a:solidFill>
                            <a:schemeClr val="bg1"/>
                          </a:solidFill>
                          <a:latin typeface="Arial"/>
                          <a:ea typeface="Calibri"/>
                          <a:cs typeface="Times New Roman"/>
                        </a:rPr>
                        <a:t>Liburd</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Citrus (orchards) </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576,577</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Rogers, </a:t>
                      </a:r>
                      <a:r>
                        <a:rPr lang="en-US" sz="900" dirty="0" err="1">
                          <a:solidFill>
                            <a:schemeClr val="bg1"/>
                          </a:solidFill>
                          <a:latin typeface="Arial"/>
                          <a:ea typeface="Calibri"/>
                          <a:cs typeface="Times New Roman"/>
                        </a:rPr>
                        <a:t>Stansly</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Cotton</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80,053</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Crop Profile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Corn (grain)</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33,915</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err="1">
                          <a:solidFill>
                            <a:schemeClr val="bg1"/>
                          </a:solidFill>
                          <a:latin typeface="Arial"/>
                          <a:ea typeface="Calibri"/>
                          <a:cs typeface="Times New Roman"/>
                        </a:rPr>
                        <a:t>Nuessly</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Corn (silage)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27,005</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err="1">
                          <a:solidFill>
                            <a:schemeClr val="bg1"/>
                          </a:solidFill>
                          <a:latin typeface="Arial"/>
                          <a:ea typeface="Calibri"/>
                          <a:cs typeface="Times New Roman"/>
                        </a:rPr>
                        <a:t>Nuessly</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Corn (sweet)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29,000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Nuessly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Grape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Liburd</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Melons</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25,000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Webb</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Organic</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5,974</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Swisher, Treadwell</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dirty="0">
                          <a:solidFill>
                            <a:schemeClr val="bg1"/>
                          </a:solidFill>
                          <a:latin typeface="Arial"/>
                          <a:ea typeface="Calibri"/>
                          <a:cs typeface="Times New Roman"/>
                        </a:rPr>
                        <a:t>Ornamental (woody)</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35,000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Buss, Mizell, Arthurs</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Ornamental (GH &amp; SH)</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40,000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Osborne, Mannion</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Pasture (forage)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354,860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Pasture (hay)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327,547</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Pecan</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8,652</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Mizell</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Peppers (Field)</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6,100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Funderburk, Stansly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Peanut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118,637</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Crop Profile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Potato</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27,200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Rice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11,376</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Snap bean</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12,400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Soybean</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12,066</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Strawberry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7,500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Liburd, Price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Sugarcane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378,587</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Cherry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Tomato (Field)</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35,000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Funderburk, Stansly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Tropical fruit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10,000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Jorge Pena</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Turf (Sod)</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100,000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Buss</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Vegetables</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224,837</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 (PMSP)</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Webb, Liburd, Stansly</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dirty="0">
                          <a:solidFill>
                            <a:schemeClr val="bg1"/>
                          </a:solidFill>
                          <a:latin typeface="Arial"/>
                          <a:ea typeface="Calibri"/>
                          <a:cs typeface="Times New Roman"/>
                        </a:rPr>
                        <a:t>X</a:t>
                      </a:r>
                      <a:endParaRPr lang="en-US" sz="800" dirty="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82880">
                <a:tc>
                  <a:txBody>
                    <a:bodyPr/>
                    <a:lstStyle/>
                    <a:p>
                      <a:pPr marL="0" marR="0">
                        <a:spcBef>
                          <a:spcPts val="0"/>
                        </a:spcBef>
                        <a:spcAft>
                          <a:spcPts val="0"/>
                        </a:spcAft>
                      </a:pPr>
                      <a:r>
                        <a:rPr lang="en-US" sz="900">
                          <a:solidFill>
                            <a:schemeClr val="bg1"/>
                          </a:solidFill>
                          <a:latin typeface="Arial"/>
                          <a:ea typeface="Calibri"/>
                          <a:cs typeface="Times New Roman"/>
                        </a:rPr>
                        <a:t>Vegetables (GH)</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100</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X (some)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900">
                          <a:solidFill>
                            <a:schemeClr val="bg1"/>
                          </a:solidFill>
                          <a:latin typeface="Arial"/>
                          <a:ea typeface="Calibri"/>
                          <a:cs typeface="Times New Roman"/>
                        </a:rPr>
                        <a:t>Osborne</a:t>
                      </a:r>
                      <a:endParaRPr lang="en-US" sz="800">
                        <a:solidFill>
                          <a:schemeClr val="bg1"/>
                        </a:solidFill>
                        <a:latin typeface="Calibri"/>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endParaRPr lang="en-US" sz="900" dirty="0">
                        <a:solidFill>
                          <a:schemeClr val="bg1"/>
                        </a:solidFill>
                        <a:latin typeface="Arial"/>
                        <a:ea typeface="Calibri"/>
                        <a:cs typeface="Times New Roman"/>
                      </a:endParaRPr>
                    </a:p>
                  </a:txBody>
                  <a:tcPr marL="50805" marR="50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bl>
          </a:graphicData>
        </a:graphic>
      </p:graphicFrame>
      <p:sp>
        <p:nvSpPr>
          <p:cNvPr id="21682" name="TextBox 3"/>
          <p:cNvSpPr txBox="1">
            <a:spLocks noChangeArrowheads="1"/>
          </p:cNvSpPr>
          <p:nvPr/>
        </p:nvSpPr>
        <p:spPr bwMode="auto">
          <a:xfrm>
            <a:off x="914400" y="2286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000" b="1" dirty="0">
                <a:solidFill>
                  <a:srgbClr val="00FF00"/>
                </a:solidFill>
                <a:latin typeface="Cambria" pitchFamily="18" charset="0"/>
              </a:rPr>
              <a:t>Status of IPM for Florida Crops</a:t>
            </a:r>
          </a:p>
        </p:txBody>
      </p:sp>
    </p:spTree>
    <p:extLst>
      <p:ext uri="{BB962C8B-B14F-4D97-AF65-F5344CB8AC3E}">
        <p14:creationId xmlns:p14="http://schemas.microsoft.com/office/powerpoint/2010/main" val="263815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cxnSp>
        <p:nvCxnSpPr>
          <p:cNvPr id="9" name="Straight Connector 8"/>
          <p:cNvCxnSpPr/>
          <p:nvPr/>
        </p:nvCxnSpPr>
        <p:spPr>
          <a:xfrm flipH="1">
            <a:off x="2057400" y="4190999"/>
            <a:ext cx="2514601" cy="13806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443412" cy="6865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flipH="1" flipV="1">
            <a:off x="2072640" y="179373"/>
            <a:ext cx="2525487" cy="874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43200" y="6096000"/>
            <a:ext cx="990600" cy="590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51" name="Picture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179372"/>
            <a:ext cx="1905000" cy="53922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86000" y="2734963"/>
            <a:ext cx="1981200" cy="3920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6282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638550" cy="41148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52400"/>
            <a:ext cx="2922588" cy="31242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05480" name="Text Box 8"/>
          <p:cNvSpPr txBox="1">
            <a:spLocks noChangeArrowheads="1"/>
          </p:cNvSpPr>
          <p:nvPr/>
        </p:nvSpPr>
        <p:spPr bwMode="auto">
          <a:xfrm>
            <a:off x="304800" y="152400"/>
            <a:ext cx="2819400" cy="1446213"/>
          </a:xfrm>
          <a:prstGeom prst="rect">
            <a:avLst/>
          </a:prstGeom>
          <a:noFill/>
          <a:ln w="9525">
            <a:noFill/>
            <a:miter lim="800000"/>
            <a:headEnd/>
            <a:tailEnd/>
          </a:ln>
          <a:effectLst/>
        </p:spPr>
        <p:txBody>
          <a:bodyPr>
            <a:spAutoFit/>
          </a:bodyPr>
          <a:lstStyle/>
          <a:p>
            <a:pPr>
              <a:spcBef>
                <a:spcPct val="50000"/>
              </a:spcBef>
              <a:defRPr/>
            </a:pPr>
            <a:r>
              <a:rPr lang="en-US" sz="4400" b="1" dirty="0">
                <a:solidFill>
                  <a:srgbClr val="00FF00"/>
                </a:solidFill>
                <a:effectLst>
                  <a:outerShdw blurRad="38100" dist="38100" dir="2700000" algn="tl">
                    <a:srgbClr val="000000"/>
                  </a:outerShdw>
                </a:effectLst>
                <a:latin typeface="Cambria" pitchFamily="18" charset="0"/>
              </a:rPr>
              <a:t>Extension Guides</a:t>
            </a:r>
          </a:p>
        </p:txBody>
      </p:sp>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7772400" cy="21463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09800"/>
            <a:ext cx="4648200" cy="304958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09600"/>
            <a:ext cx="2057400" cy="20574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75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6626" name="Picture 6" descr="Natural_Enemy_Guidelines_Page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228600"/>
            <a:ext cx="4935537" cy="63881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9240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381000"/>
            <a:ext cx="7164387" cy="612298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04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42" name="Title 3"/>
          <p:cNvSpPr>
            <a:spLocks noGrp="1"/>
          </p:cNvSpPr>
          <p:nvPr>
            <p:ph type="ctrTitle"/>
          </p:nvPr>
        </p:nvSpPr>
        <p:spPr>
          <a:xfrm>
            <a:off x="685800" y="53975"/>
            <a:ext cx="7772400" cy="1470025"/>
          </a:xfrm>
        </p:spPr>
        <p:txBody>
          <a:bodyPr/>
          <a:lstStyle/>
          <a:p>
            <a:pPr>
              <a:defRPr/>
            </a:pPr>
            <a:r>
              <a:rPr lang="en-US" sz="4000" b="1" dirty="0" smtClean="0">
                <a:solidFill>
                  <a:srgbClr val="66FF66"/>
                </a:solidFill>
                <a:effectLst>
                  <a:outerShdw blurRad="38100" dist="38100" dir="2700000" algn="tl">
                    <a:srgbClr val="000000">
                      <a:alpha val="43137"/>
                    </a:srgbClr>
                  </a:outerShdw>
                </a:effectLst>
                <a:latin typeface="Cambria" pitchFamily="18" charset="0"/>
              </a:rPr>
              <a:t>Electronic Data Information Source (EDIS)</a:t>
            </a:r>
          </a:p>
        </p:txBody>
      </p:sp>
      <p:sp>
        <p:nvSpPr>
          <p:cNvPr id="10243" name="Subtitle 4"/>
          <p:cNvSpPr>
            <a:spLocks noGrp="1"/>
          </p:cNvSpPr>
          <p:nvPr>
            <p:ph type="subTitle" idx="1"/>
          </p:nvPr>
        </p:nvSpPr>
        <p:spPr>
          <a:xfrm>
            <a:off x="390525" y="3810000"/>
            <a:ext cx="8382000" cy="1752600"/>
          </a:xfrm>
          <a:solidFill>
            <a:schemeClr val="bg1"/>
          </a:solidFill>
          <a:ln>
            <a:solidFill>
              <a:srgbClr val="66FF33"/>
            </a:solidFill>
          </a:ln>
        </p:spPr>
        <p:txBody>
          <a:bodyPr/>
          <a:lstStyle/>
          <a:p>
            <a:pPr>
              <a:defRPr/>
            </a:pPr>
            <a:r>
              <a:rPr lang="en-US" dirty="0" smtClean="0">
                <a:solidFill>
                  <a:schemeClr val="tx1"/>
                </a:solidFill>
                <a:latin typeface="Cambria" pitchFamily="18" charset="0"/>
              </a:rPr>
              <a:t>The EDIS website is a comprehensive, single-source repository of all current UF/IFAS peer-reviewed publications (about 7,500). </a:t>
            </a:r>
          </a:p>
          <a:p>
            <a:pPr>
              <a:defRPr/>
            </a:pPr>
            <a:endParaRPr lang="en-US" dirty="0" smtClean="0"/>
          </a:p>
        </p:txBody>
      </p:sp>
      <p:sp>
        <p:nvSpPr>
          <p:cNvPr id="22532" name="TextBox 5"/>
          <p:cNvSpPr txBox="1">
            <a:spLocks noChangeArrowheads="1"/>
          </p:cNvSpPr>
          <p:nvPr/>
        </p:nvSpPr>
        <p:spPr bwMode="auto">
          <a:xfrm>
            <a:off x="2286000" y="5892800"/>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3600" dirty="0" smtClean="0">
                <a:solidFill>
                  <a:schemeClr val="bg1"/>
                </a:solidFill>
                <a:latin typeface="Cambria" pitchFamily="18" charset="0"/>
              </a:rPr>
              <a:t>http://edis.ifas.ufl.edu/</a:t>
            </a:r>
          </a:p>
        </p:txBody>
      </p:sp>
      <p:pic>
        <p:nvPicPr>
          <p:cNvPr id="22533" name="Picture 2" descr="EDIS - Electronic Data Information Source of UF/IFAS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657350"/>
            <a:ext cx="7143750" cy="161925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0020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905000"/>
            <a:ext cx="5105400" cy="3657600"/>
          </a:xfrm>
        </p:spPr>
        <p:txBody>
          <a:bodyPr/>
          <a:lstStyle/>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Cambria" pitchFamily="18" charset="0"/>
              </a:rPr>
              <a:t>Agriculture</a:t>
            </a: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Cambria" pitchFamily="18" charset="0"/>
              </a:rPr>
              <a:t>Community Development</a:t>
            </a: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Cambria" pitchFamily="18" charset="0"/>
              </a:rPr>
              <a:t>Environment</a:t>
            </a: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Cambria" pitchFamily="18" charset="0"/>
              </a:rPr>
              <a:t>Families &amp; Consumers</a:t>
            </a: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Cambria" pitchFamily="18" charset="0"/>
              </a:rPr>
              <a:t>4H Youth development</a:t>
            </a: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Cambria" pitchFamily="18" charset="0"/>
              </a:rPr>
              <a:t>Lawn &amp; Garden</a:t>
            </a:r>
          </a:p>
        </p:txBody>
      </p:sp>
      <p:sp>
        <p:nvSpPr>
          <p:cNvPr id="23555" name="TextBox 3"/>
          <p:cNvSpPr txBox="1">
            <a:spLocks noChangeArrowheads="1"/>
          </p:cNvSpPr>
          <p:nvPr/>
        </p:nvSpPr>
        <p:spPr bwMode="auto">
          <a:xfrm>
            <a:off x="5257800" y="1981200"/>
            <a:ext cx="3726533" cy="403187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FFFF00"/>
              </a:buClr>
              <a:buSzPct val="150000"/>
              <a:buFont typeface="Arial" pitchFamily="34" charset="0"/>
              <a:buChar char="•"/>
              <a:defRPr/>
            </a:pPr>
            <a:r>
              <a:rPr lang="en-US" sz="3200" dirty="0" smtClean="0">
                <a:latin typeface="+mn-lt"/>
              </a:rPr>
              <a:t> </a:t>
            </a:r>
            <a:r>
              <a:rPr lang="en-US" sz="3200" dirty="0" smtClean="0">
                <a:solidFill>
                  <a:schemeClr val="bg1"/>
                </a:solidFill>
                <a:effectLst>
                  <a:outerShdw blurRad="38100" dist="38100" dir="2700000" algn="tl">
                    <a:srgbClr val="000000">
                      <a:alpha val="43137"/>
                    </a:srgbClr>
                  </a:outerShdw>
                </a:effectLst>
                <a:latin typeface="Cambria" pitchFamily="18" charset="0"/>
              </a:rPr>
              <a:t>Aquaculture</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Crops</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Livestock</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Nursery &amp; GH</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Organic farming</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Agricultural safety</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Small farms</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Cambria" pitchFamily="18" charset="0"/>
              </a:rPr>
              <a:t> Turf &amp; sod</a:t>
            </a:r>
          </a:p>
        </p:txBody>
      </p:sp>
      <p:sp>
        <p:nvSpPr>
          <p:cNvPr id="11268" name="Title 3"/>
          <p:cNvSpPr>
            <a:spLocks noGrp="1"/>
          </p:cNvSpPr>
          <p:nvPr>
            <p:ph type="title"/>
          </p:nvPr>
        </p:nvSpPr>
        <p:spPr/>
        <p:txBody>
          <a:bodyPr>
            <a:noAutofit/>
          </a:bodyPr>
          <a:lstStyle/>
          <a:p>
            <a:pPr>
              <a:defRPr/>
            </a:pPr>
            <a:r>
              <a:rPr lang="en-US" sz="4000" b="1" dirty="0" smtClean="0">
                <a:solidFill>
                  <a:srgbClr val="66FF66"/>
                </a:solidFill>
                <a:latin typeface="Cambria" pitchFamily="18" charset="0"/>
              </a:rPr>
              <a:t>Electronic Data Information Source (EDIS)</a:t>
            </a:r>
          </a:p>
        </p:txBody>
      </p:sp>
      <p:sp>
        <p:nvSpPr>
          <p:cNvPr id="6" name="Notched Right Arrow 5"/>
          <p:cNvSpPr/>
          <p:nvPr/>
        </p:nvSpPr>
        <p:spPr>
          <a:xfrm>
            <a:off x="3200400" y="2133600"/>
            <a:ext cx="1600200" cy="228600"/>
          </a:xfrm>
          <a:prstGeom prst="notchedRightArrow">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Tree>
    <p:extLst>
      <p:ext uri="{BB962C8B-B14F-4D97-AF65-F5344CB8AC3E}">
        <p14:creationId xmlns:p14="http://schemas.microsoft.com/office/powerpoint/2010/main" val="263854264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33900" y="2743200"/>
          <a:ext cx="76200" cy="1371600"/>
        </p:xfrm>
        <a:graphic>
          <a:graphicData uri="http://schemas.openxmlformats.org/drawingml/2006/table">
            <a:tbl>
              <a:tblPr/>
              <a:tblGrid>
                <a:gridCol w="25400"/>
                <a:gridCol w="25400"/>
                <a:gridCol w="25400"/>
              </a:tblGrid>
              <a:tr h="0">
                <a:tc>
                  <a:txBody>
                    <a:bodyPr/>
                    <a:lstStyle/>
                    <a:p>
                      <a:endParaRPr lang="en-US"/>
                    </a:p>
                  </a:txBody>
                  <a:tcPr marL="0" marR="0" marT="0" marB="0" anchor="ctr">
                    <a:lnL>
                      <a:noFill/>
                    </a:lnL>
                    <a:lnR>
                      <a:noFill/>
                    </a:lnR>
                    <a:lnT>
                      <a:noFill/>
                    </a:lnT>
                    <a:lnB>
                      <a:noFill/>
                    </a:lnB>
                  </a:tcPr>
                </a:tc>
                <a:tc>
                  <a:txBody>
                    <a:bodyPr/>
                    <a:lstStyle/>
                    <a:p>
                      <a:endParaRPr lang="en-US"/>
                    </a:p>
                  </a:txBody>
                  <a:tcPr marL="0" marR="0" marT="0" marB="0" anchor="ctr">
                    <a:lnL>
                      <a:noFill/>
                    </a:lnL>
                    <a:lnR>
                      <a:noFill/>
                    </a:lnR>
                    <a:lnT>
                      <a:noFill/>
                    </a:lnT>
                    <a:lnB>
                      <a:noFill/>
                    </a:lnB>
                  </a:tcPr>
                </a:tc>
                <a:tc>
                  <a:txBody>
                    <a:bodyPr/>
                    <a:lstStyle/>
                    <a:p>
                      <a:endParaRPr lang="en-US"/>
                    </a:p>
                  </a:txBody>
                  <a:tcPr marL="0" marR="0" marT="0" marB="0" anchor="ctr">
                    <a:lnL>
                      <a:noFill/>
                    </a:lnL>
                    <a:lnR>
                      <a:noFill/>
                    </a:lnR>
                    <a:lnT>
                      <a:noFill/>
                    </a:lnT>
                    <a:lnB>
                      <a:noFill/>
                    </a:lnB>
                  </a:tcPr>
                </a:tc>
              </a:tr>
              <a:tr h="0">
                <a:tc>
                  <a:txBody>
                    <a:bodyPr/>
                    <a:lstStyle/>
                    <a:p>
                      <a:r>
                        <a:rPr lang="en-US"/>
                        <a:t/>
                      </a:r>
                      <a:br>
                        <a:rPr lang="en-US"/>
                      </a:br>
                      <a:endParaRPr lang="en-US"/>
                    </a:p>
                  </a:txBody>
                  <a:tcPr marL="0" marR="0" marT="0" marB="0" anchor="ctr">
                    <a:lnL>
                      <a:noFill/>
                    </a:lnL>
                    <a:lnR>
                      <a:noFill/>
                    </a:lnR>
                    <a:lnT>
                      <a:noFill/>
                    </a:lnT>
                    <a:lnB>
                      <a:noFill/>
                    </a:lnB>
                  </a:tcPr>
                </a:tc>
                <a:tc>
                  <a:txBody>
                    <a:bodyPr/>
                    <a:lstStyle/>
                    <a:p>
                      <a:endParaRPr lang="en-US"/>
                    </a:p>
                  </a:txBody>
                  <a:tcPr marL="0" marR="0" marT="0" marB="0" anchor="ctr">
                    <a:lnL>
                      <a:noFill/>
                    </a:lnL>
                    <a:lnR>
                      <a:noFill/>
                    </a:lnR>
                    <a:lnT>
                      <a:noFill/>
                    </a:lnT>
                    <a:lnB>
                      <a:noFill/>
                    </a:lnB>
                  </a:tcPr>
                </a:tc>
                <a:tc>
                  <a:txBody>
                    <a:bodyPr/>
                    <a:lstStyle/>
                    <a:p>
                      <a:r>
                        <a:rPr lang="en-US" b="1" dirty="0"/>
                        <a:t>or</a:t>
                      </a:r>
                      <a:r>
                        <a:rPr lang="en-US" dirty="0"/>
                        <a:t> </a:t>
                      </a:r>
                      <a:br>
                        <a:rPr lang="en-US" dirty="0"/>
                      </a:br>
                      <a:endParaRPr lang="en-US" dirty="0"/>
                    </a:p>
                  </a:txBody>
                  <a:tcPr marL="0" marR="0" marT="0" marB="0" anchor="ctr">
                    <a:lnL>
                      <a:noFill/>
                    </a:lnL>
                    <a:lnR>
                      <a:noFill/>
                    </a:lnR>
                    <a:lnT>
                      <a:noFill/>
                    </a:lnT>
                    <a:lnB>
                      <a:noFill/>
                    </a:lnB>
                  </a:tcPr>
                </a:tc>
              </a:tr>
            </a:tbl>
          </a:graphicData>
        </a:graphic>
      </p:graphicFrame>
      <p:sp>
        <p:nvSpPr>
          <p:cNvPr id="26633" name="Rectangle 1"/>
          <p:cNvSpPr>
            <a:spLocks noChangeArrowheads="1"/>
          </p:cNvSpPr>
          <p:nvPr/>
        </p:nvSpPr>
        <p:spPr bwMode="auto">
          <a:xfrm>
            <a:off x="246063" y="1898650"/>
            <a:ext cx="85931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2400" dirty="0">
                <a:solidFill>
                  <a:schemeClr val="bg1"/>
                </a:solidFill>
                <a:latin typeface="Cambria" pitchFamily="18" charset="0"/>
              </a:rPr>
              <a:t>Featured Creatures provides in-depth profiles of insects, nematodes, arachnids and other organisms. The site is a cooperative venture of the University of Florida's Department of Entomology and Nematology and the Florida Department of Agriculture and Consumer Services' Division of Plant Industry. All articles are official publications of the University of Florida's Institute of Food and Agricultural Sciences.  </a:t>
            </a:r>
            <a:endParaRPr lang="en-US" sz="2400" b="1" dirty="0">
              <a:solidFill>
                <a:schemeClr val="bg1"/>
              </a:solidFill>
              <a:latin typeface="Cambria" pitchFamily="18" charset="0"/>
            </a:endParaRPr>
          </a:p>
          <a:p>
            <a:pPr algn="ctr">
              <a:defRPr/>
            </a:pPr>
            <a:r>
              <a:rPr lang="en-US" sz="3600" dirty="0"/>
              <a:t> </a:t>
            </a:r>
            <a:r>
              <a:rPr lang="en-US" dirty="0"/>
              <a:t>                                                            </a:t>
            </a:r>
            <a:r>
              <a:rPr lang="en-US" sz="3600" dirty="0"/>
              <a:t> </a:t>
            </a:r>
            <a:r>
              <a:rPr lang="en-US" dirty="0"/>
              <a:t>                                                </a:t>
            </a:r>
            <a:r>
              <a:rPr lang="en-US" sz="3600" dirty="0"/>
              <a:t> </a:t>
            </a:r>
            <a:r>
              <a:rPr lang="en-US" dirty="0"/>
              <a:t>                                                 </a:t>
            </a:r>
            <a:r>
              <a:rPr lang="en-US" sz="3600" dirty="0"/>
              <a:t> </a:t>
            </a:r>
            <a:r>
              <a:rPr lang="en-US" dirty="0"/>
              <a:t>                                                           </a:t>
            </a:r>
          </a:p>
        </p:txBody>
      </p:sp>
      <p:pic>
        <p:nvPicPr>
          <p:cNvPr id="24586" name="Picture 2" descr="http://entnemdept.ufl.edu/creatures/main/UFlogofeatcre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1066800"/>
          </a:xfrm>
          <a:prstGeom prst="rect">
            <a:avLst/>
          </a:prstGeom>
          <a:solidFill>
            <a:schemeClr val="bg1"/>
          </a:solidFill>
          <a:ln w="9525">
            <a:solidFill>
              <a:srgbClr val="000000"/>
            </a:solidFill>
            <a:miter lim="800000"/>
            <a:headEnd/>
            <a:tailEnd/>
          </a:ln>
        </p:spPr>
      </p:pic>
      <p:pic>
        <p:nvPicPr>
          <p:cNvPr id="24587" name="Picture 3" descr="Search by Common Na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029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4" descr="Search by Scientific Nam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029200"/>
            <a:ext cx="2505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5" descr="Search by Recent Additio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029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6" descr="Search by Crop or Habita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791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Search by Higher Classificatio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791200"/>
            <a:ext cx="2505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4012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485900" y="5181600"/>
            <a:ext cx="640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3200" dirty="0">
                <a:solidFill>
                  <a:schemeClr val="bg1"/>
                </a:solidFill>
                <a:latin typeface="Cambria" pitchFamily="18" charset="0"/>
              </a:rPr>
              <a:t>Goal: Increase IPM practices in NRCS conservation </a:t>
            </a:r>
            <a:r>
              <a:rPr lang="en-US" sz="3200" dirty="0" smtClean="0">
                <a:solidFill>
                  <a:schemeClr val="bg1"/>
                </a:solidFill>
                <a:latin typeface="Cambria" pitchFamily="18" charset="0"/>
              </a:rPr>
              <a:t>programs</a:t>
            </a:r>
            <a:endParaRPr lang="en-US" dirty="0"/>
          </a:p>
        </p:txBody>
      </p:sp>
      <p:sp>
        <p:nvSpPr>
          <p:cNvPr id="3075" name="TextBox 3"/>
          <p:cNvSpPr txBox="1">
            <a:spLocks noChangeArrowheads="1"/>
          </p:cNvSpPr>
          <p:nvPr/>
        </p:nvSpPr>
        <p:spPr bwMode="auto">
          <a:xfrm>
            <a:off x="1600200" y="381000"/>
            <a:ext cx="6705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400" b="1" dirty="0" smtClean="0">
                <a:solidFill>
                  <a:srgbClr val="00FF00"/>
                </a:solidFill>
                <a:effectLst>
                  <a:outerShdw blurRad="38100" dist="38100" dir="2700000" algn="tl">
                    <a:srgbClr val="000000">
                      <a:alpha val="43137"/>
                    </a:srgbClr>
                  </a:outerShdw>
                </a:effectLst>
                <a:latin typeface="Cambria" pitchFamily="18" charset="0"/>
              </a:rPr>
              <a:t>2012 Workshop Topics  </a:t>
            </a:r>
            <a:endParaRPr lang="en-US" sz="4400" b="1" dirty="0">
              <a:solidFill>
                <a:srgbClr val="00FF00"/>
              </a:solidFill>
              <a:effectLst>
                <a:outerShdw blurRad="38100" dist="38100" dir="2700000" algn="tl">
                  <a:srgbClr val="000000">
                    <a:alpha val="43137"/>
                  </a:srgbClr>
                </a:outerShdw>
              </a:effectLst>
              <a:latin typeface="Cambria" pitchFamily="18" charset="0"/>
            </a:endParaRPr>
          </a:p>
        </p:txBody>
      </p:sp>
      <p:sp>
        <p:nvSpPr>
          <p:cNvPr id="3076" name="TextBox 4"/>
          <p:cNvSpPr txBox="1">
            <a:spLocks noChangeArrowheads="1"/>
          </p:cNvSpPr>
          <p:nvPr/>
        </p:nvSpPr>
        <p:spPr bwMode="auto">
          <a:xfrm>
            <a:off x="609600" y="1525012"/>
            <a:ext cx="8153400" cy="30469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buSzPct val="125000"/>
              <a:buFont typeface="Arial" pitchFamily="34" charset="0"/>
              <a:buChar char="•"/>
            </a:pPr>
            <a:r>
              <a:rPr lang="en-US" sz="3200" dirty="0" smtClean="0">
                <a:latin typeface="Cambria" pitchFamily="18" charset="0"/>
              </a:rPr>
              <a:t>  What </a:t>
            </a:r>
            <a:r>
              <a:rPr lang="en-US" sz="3200" dirty="0">
                <a:latin typeface="Cambria" pitchFamily="18" charset="0"/>
              </a:rPr>
              <a:t>is IPM?</a:t>
            </a:r>
          </a:p>
          <a:p>
            <a:pPr eaLnBrk="1" hangingPunct="1">
              <a:buSzPct val="125000"/>
              <a:buFont typeface="Arial" pitchFamily="34" charset="0"/>
              <a:buChar char="•"/>
            </a:pPr>
            <a:r>
              <a:rPr lang="en-US" sz="3200" dirty="0" smtClean="0">
                <a:latin typeface="Cambria" pitchFamily="18" charset="0"/>
              </a:rPr>
              <a:t>  National </a:t>
            </a:r>
            <a:r>
              <a:rPr lang="en-US" sz="3200" dirty="0">
                <a:latin typeface="Cambria" pitchFamily="18" charset="0"/>
              </a:rPr>
              <a:t>Roadmap for IPM</a:t>
            </a:r>
          </a:p>
          <a:p>
            <a:pPr eaLnBrk="1" hangingPunct="1">
              <a:buSzPct val="125000"/>
              <a:buFont typeface="Arial" pitchFamily="34" charset="0"/>
              <a:buChar char="•"/>
            </a:pPr>
            <a:r>
              <a:rPr lang="en-US" sz="3200" dirty="0" smtClean="0">
                <a:latin typeface="Cambria" pitchFamily="18" charset="0"/>
              </a:rPr>
              <a:t>  UF/IFAS </a:t>
            </a:r>
            <a:r>
              <a:rPr lang="en-US" sz="3200" dirty="0">
                <a:latin typeface="Cambria" pitchFamily="18" charset="0"/>
              </a:rPr>
              <a:t>and Related IPM Resources</a:t>
            </a:r>
          </a:p>
          <a:p>
            <a:pPr eaLnBrk="1" hangingPunct="1">
              <a:buSzPct val="125000"/>
              <a:buFont typeface="Arial" pitchFamily="34" charset="0"/>
              <a:buChar char="•"/>
            </a:pPr>
            <a:r>
              <a:rPr lang="en-US" sz="3200" dirty="0" smtClean="0">
                <a:latin typeface="Cambria" pitchFamily="18" charset="0"/>
              </a:rPr>
              <a:t>  IPM </a:t>
            </a:r>
            <a:r>
              <a:rPr lang="en-US" sz="3200" dirty="0">
                <a:latin typeface="Cambria" pitchFamily="18" charset="0"/>
              </a:rPr>
              <a:t>Practices in NRCS Programs</a:t>
            </a:r>
          </a:p>
          <a:p>
            <a:pPr eaLnBrk="1" hangingPunct="1">
              <a:buSzPct val="125000"/>
              <a:buFont typeface="Arial" pitchFamily="34" charset="0"/>
              <a:buChar char="•"/>
            </a:pPr>
            <a:r>
              <a:rPr lang="en-US" sz="3200" dirty="0" smtClean="0">
                <a:latin typeface="Cambria" pitchFamily="18" charset="0"/>
              </a:rPr>
              <a:t>  Access </a:t>
            </a:r>
            <a:r>
              <a:rPr lang="en-US" sz="3200" dirty="0">
                <a:latin typeface="Cambria" pitchFamily="18" charset="0"/>
              </a:rPr>
              <a:t>to IPM Information for Florida Crops</a:t>
            </a:r>
          </a:p>
          <a:p>
            <a:pPr eaLnBrk="1" hangingPunct="1">
              <a:buSzPct val="125000"/>
              <a:buFont typeface="Arial" pitchFamily="34" charset="0"/>
              <a:buChar char="•"/>
            </a:pPr>
            <a:r>
              <a:rPr lang="en-US" sz="3200" dirty="0" smtClean="0">
                <a:latin typeface="Cambria" pitchFamily="18" charset="0"/>
              </a:rPr>
              <a:t>  IPM </a:t>
            </a:r>
            <a:r>
              <a:rPr lang="en-US" sz="3200" dirty="0">
                <a:latin typeface="Cambria" pitchFamily="18" charset="0"/>
              </a:rPr>
              <a:t>Education, Training and Credentials </a:t>
            </a:r>
          </a:p>
        </p:txBody>
      </p:sp>
    </p:spTree>
    <p:extLst>
      <p:ext uri="{BB962C8B-B14F-4D97-AF65-F5344CB8AC3E}">
        <p14:creationId xmlns:p14="http://schemas.microsoft.com/office/powerpoint/2010/main" val="414282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1463"/>
            <a:ext cx="5486400" cy="6315075"/>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4720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b="1" dirty="0" smtClean="0">
                <a:solidFill>
                  <a:srgbClr val="00FF00"/>
                </a:solidFill>
                <a:effectLst>
                  <a:outerShdw blurRad="38100" dist="38100" dir="2700000" algn="tl">
                    <a:srgbClr val="000000">
                      <a:alpha val="43137"/>
                    </a:srgbClr>
                  </a:outerShdw>
                </a:effectLst>
                <a:latin typeface="Cambria" pitchFamily="18" charset="0"/>
              </a:rPr>
              <a:t>Pesticide Information</a:t>
            </a:r>
            <a:endParaRPr lang="en-US" b="1" dirty="0">
              <a:solidFill>
                <a:srgbClr val="00FF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81000" y="1447800"/>
            <a:ext cx="8534400" cy="4876800"/>
          </a:xfrm>
        </p:spPr>
        <p:txBody>
          <a:bodyPr/>
          <a:lstStyle/>
          <a:p>
            <a:pPr>
              <a:buClr>
                <a:schemeClr val="bg1"/>
              </a:buClr>
              <a:buSzPct val="150000"/>
              <a:buFont typeface="Arial" pitchFamily="34" charset="0"/>
              <a:buChar char="•"/>
              <a:defRPr/>
            </a:pPr>
            <a:r>
              <a:rPr lang="en-US" dirty="0" smtClean="0">
                <a:solidFill>
                  <a:schemeClr val="bg1"/>
                </a:solidFill>
                <a:latin typeface="Cambria" pitchFamily="18" charset="0"/>
              </a:rPr>
              <a:t>UF/IFAS Pesticide Information Office</a:t>
            </a:r>
          </a:p>
          <a:p>
            <a:pPr>
              <a:buClr>
                <a:schemeClr val="bg1"/>
              </a:buClr>
              <a:buSzPct val="150000"/>
              <a:buFont typeface="Arial" pitchFamily="34" charset="0"/>
              <a:buChar char="•"/>
              <a:defRPr/>
            </a:pPr>
            <a:r>
              <a:rPr lang="en-US" dirty="0" smtClean="0">
                <a:solidFill>
                  <a:schemeClr val="bg1"/>
                </a:solidFill>
                <a:latin typeface="Cambria" pitchFamily="18" charset="0"/>
              </a:rPr>
              <a:t>CDMS- </a:t>
            </a:r>
            <a:r>
              <a:rPr lang="en-US" dirty="0" err="1" smtClean="0">
                <a:solidFill>
                  <a:schemeClr val="bg1"/>
                </a:solidFill>
                <a:latin typeface="Cambria" pitchFamily="18" charset="0"/>
              </a:rPr>
              <a:t>ChemSearch</a:t>
            </a:r>
            <a:r>
              <a:rPr lang="en-US" dirty="0" smtClean="0">
                <a:solidFill>
                  <a:schemeClr val="bg1"/>
                </a:solidFill>
                <a:latin typeface="Cambria" pitchFamily="18" charset="0"/>
              </a:rPr>
              <a:t> </a:t>
            </a:r>
          </a:p>
          <a:p>
            <a:pPr>
              <a:buClr>
                <a:schemeClr val="bg1"/>
              </a:buClr>
              <a:buSzPct val="150000"/>
              <a:buFont typeface="Arial" pitchFamily="34" charset="0"/>
              <a:buChar char="•"/>
              <a:defRPr/>
            </a:pPr>
            <a:r>
              <a:rPr lang="en-US" dirty="0" smtClean="0">
                <a:solidFill>
                  <a:schemeClr val="bg1"/>
                </a:solidFill>
                <a:latin typeface="Cambria" pitchFamily="18" charset="0"/>
              </a:rPr>
              <a:t>CDMS-</a:t>
            </a:r>
            <a:r>
              <a:rPr lang="en-US" dirty="0" smtClean="0">
                <a:latin typeface="Cambria" pitchFamily="18" charset="0"/>
              </a:rPr>
              <a:t> </a:t>
            </a:r>
            <a:r>
              <a:rPr lang="en-US" dirty="0" smtClean="0">
                <a:solidFill>
                  <a:srgbClr val="FFFF00"/>
                </a:solidFill>
                <a:latin typeface="Cambria" pitchFamily="18" charset="0"/>
              </a:rPr>
              <a:t>http://www.cdms.net/</a:t>
            </a:r>
          </a:p>
          <a:p>
            <a:pPr marL="0" indent="0">
              <a:buClr>
                <a:schemeClr val="bg1"/>
              </a:buClr>
              <a:buSzPct val="150000"/>
              <a:buNone/>
              <a:defRPr/>
            </a:pPr>
            <a:r>
              <a:rPr lang="en-US" dirty="0" smtClean="0">
                <a:solidFill>
                  <a:srgbClr val="FFFF00"/>
                </a:solidFill>
                <a:latin typeface="Cambria" pitchFamily="18" charset="0"/>
              </a:rPr>
              <a:t>        </a:t>
            </a:r>
            <a:r>
              <a:rPr lang="en-US" dirty="0" err="1" smtClean="0">
                <a:solidFill>
                  <a:srgbClr val="FFFF00"/>
                </a:solidFill>
                <a:latin typeface="Cambria" pitchFamily="18" charset="0"/>
              </a:rPr>
              <a:t>LabelsMsds</a:t>
            </a:r>
            <a:r>
              <a:rPr lang="en-US" dirty="0" smtClean="0">
                <a:solidFill>
                  <a:srgbClr val="FFFF00"/>
                </a:solidFill>
                <a:latin typeface="Cambria" pitchFamily="18" charset="0"/>
              </a:rPr>
              <a:t>/LMDefault.aspx</a:t>
            </a:r>
          </a:p>
          <a:p>
            <a:pPr>
              <a:buClr>
                <a:schemeClr val="bg1"/>
              </a:buClr>
              <a:buSzPct val="150000"/>
              <a:buFont typeface="Arial" pitchFamily="34" charset="0"/>
              <a:buChar char="•"/>
              <a:defRPr/>
            </a:pPr>
            <a:r>
              <a:rPr lang="en-US" dirty="0" smtClean="0">
                <a:latin typeface="Cambria" pitchFamily="18" charset="0"/>
              </a:rPr>
              <a:t> </a:t>
            </a:r>
            <a:r>
              <a:rPr lang="en-US" dirty="0" smtClean="0">
                <a:solidFill>
                  <a:schemeClr val="bg1"/>
                </a:solidFill>
                <a:latin typeface="Cambria" pitchFamily="18" charset="0"/>
              </a:rPr>
              <a:t>EPA-</a:t>
            </a:r>
            <a:r>
              <a:rPr lang="en-US" dirty="0" smtClean="0">
                <a:latin typeface="Cambria" pitchFamily="18" charset="0"/>
              </a:rPr>
              <a:t> </a:t>
            </a:r>
            <a:r>
              <a:rPr lang="en-US" dirty="0" smtClean="0">
                <a:solidFill>
                  <a:srgbClr val="FFFF00"/>
                </a:solidFill>
                <a:latin typeface="Cambria" pitchFamily="18" charset="0"/>
              </a:rPr>
              <a:t>http://www.epa.gov/</a:t>
            </a:r>
          </a:p>
          <a:p>
            <a:pPr marL="0" indent="0">
              <a:buClr>
                <a:schemeClr val="bg1"/>
              </a:buClr>
              <a:buSzPct val="150000"/>
              <a:buNone/>
              <a:defRPr/>
            </a:pPr>
            <a:r>
              <a:rPr lang="en-US" dirty="0">
                <a:solidFill>
                  <a:srgbClr val="FFFF00"/>
                </a:solidFill>
                <a:latin typeface="Cambria" pitchFamily="18" charset="0"/>
              </a:rPr>
              <a:t> </a:t>
            </a:r>
            <a:r>
              <a:rPr lang="en-US" dirty="0" smtClean="0">
                <a:solidFill>
                  <a:srgbClr val="FFFF00"/>
                </a:solidFill>
                <a:latin typeface="Cambria" pitchFamily="18" charset="0"/>
              </a:rPr>
              <a:t>       opp00001/regulating/</a:t>
            </a:r>
          </a:p>
          <a:p>
            <a:pPr marL="0" indent="0">
              <a:buClr>
                <a:schemeClr val="bg1"/>
              </a:buClr>
              <a:buSzPct val="150000"/>
              <a:buNone/>
              <a:defRPr/>
            </a:pPr>
            <a:r>
              <a:rPr lang="en-US" dirty="0">
                <a:solidFill>
                  <a:srgbClr val="FFFF00"/>
                </a:solidFill>
                <a:latin typeface="Cambria" pitchFamily="18" charset="0"/>
              </a:rPr>
              <a:t> </a:t>
            </a:r>
            <a:r>
              <a:rPr lang="en-US" dirty="0" smtClean="0">
                <a:solidFill>
                  <a:srgbClr val="FFFF00"/>
                </a:solidFill>
                <a:latin typeface="Cambria" pitchFamily="18" charset="0"/>
              </a:rPr>
              <a:t>       registering/data_sources.htm</a:t>
            </a:r>
          </a:p>
          <a:p>
            <a:pPr>
              <a:buClr>
                <a:schemeClr val="bg1"/>
              </a:buClr>
              <a:buSzPct val="150000"/>
              <a:buFont typeface="Arial" pitchFamily="34" charset="0"/>
              <a:buChar char="•"/>
              <a:defRPr/>
            </a:pPr>
            <a:r>
              <a:rPr lang="en-US" dirty="0" smtClean="0">
                <a:latin typeface="Cambria" pitchFamily="18" charset="0"/>
              </a:rPr>
              <a:t> </a:t>
            </a:r>
            <a:r>
              <a:rPr lang="en-US" dirty="0" smtClean="0">
                <a:solidFill>
                  <a:schemeClr val="bg1"/>
                </a:solidFill>
                <a:latin typeface="Cambria" pitchFamily="18" charset="0"/>
              </a:rPr>
              <a:t>Extension Pesticide Applicator Training</a:t>
            </a:r>
            <a:endParaRPr lang="en-US" dirty="0">
              <a:solidFill>
                <a:schemeClr val="bg1"/>
              </a:solidFill>
              <a:latin typeface="Cambria" pitchFamily="18" charset="0"/>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850" y="2362200"/>
            <a:ext cx="2292350" cy="2500313"/>
          </a:xfrm>
          <a:prstGeom prst="rect">
            <a:avLst/>
          </a:pr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32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33794" name="Picture 12" descr="http://state.ceris.purdue.edu/doc/fl/flrule.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196"/>
          <a:stretch/>
        </p:blipFill>
        <p:spPr bwMode="auto">
          <a:xfrm>
            <a:off x="533399" y="228599"/>
            <a:ext cx="80996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3"/>
          <p:cNvSpPr txBox="1">
            <a:spLocks noChangeArrowheads="1"/>
          </p:cNvSpPr>
          <p:nvPr/>
        </p:nvSpPr>
        <p:spPr bwMode="auto">
          <a:xfrm>
            <a:off x="2171700" y="6044625"/>
            <a:ext cx="483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3200" u="sng" dirty="0" smtClean="0">
                <a:solidFill>
                  <a:schemeClr val="bg1"/>
                </a:solidFill>
                <a:effectLst>
                  <a:outerShdw blurRad="38100" dist="38100" dir="2700000" algn="tl">
                    <a:srgbClr val="000000">
                      <a:alpha val="43137"/>
                    </a:srgbClr>
                  </a:outerShdw>
                </a:effectLst>
                <a:latin typeface="Cambria" pitchFamily="18" charset="0"/>
              </a:rPr>
              <a:t>http://www.flpesticide.us</a:t>
            </a:r>
            <a:r>
              <a:rPr lang="en-US" sz="3200" dirty="0" smtClean="0">
                <a:solidFill>
                  <a:schemeClr val="bg1"/>
                </a:solidFill>
                <a:effectLst>
                  <a:outerShdw blurRad="38100" dist="38100" dir="2700000" algn="tl">
                    <a:srgbClr val="000000">
                      <a:alpha val="43137"/>
                    </a:srgbClr>
                  </a:outerShdw>
                </a:effectLst>
                <a:latin typeface="Cambria" pitchFamily="18" charset="0"/>
              </a:rPr>
              <a:t> </a:t>
            </a:r>
          </a:p>
        </p:txBody>
      </p:sp>
      <p:sp>
        <p:nvSpPr>
          <p:cNvPr id="33796" name="TextBox 4"/>
          <p:cNvSpPr txBox="1">
            <a:spLocks noChangeArrowheads="1"/>
          </p:cNvSpPr>
          <p:nvPr/>
        </p:nvSpPr>
        <p:spPr bwMode="auto">
          <a:xfrm>
            <a:off x="1804851" y="2743200"/>
            <a:ext cx="5829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dirty="0">
                <a:solidFill>
                  <a:schemeClr val="bg1"/>
                </a:solidFill>
                <a:latin typeface="Cambria" pitchFamily="18" charset="0"/>
              </a:rPr>
              <a:t>Florida Pesticide Product Data </a:t>
            </a:r>
          </a:p>
        </p:txBody>
      </p:sp>
      <p:sp>
        <p:nvSpPr>
          <p:cNvPr id="33797" name="TextBox 5"/>
          <p:cNvSpPr txBox="1">
            <a:spLocks noChangeArrowheads="1"/>
          </p:cNvSpPr>
          <p:nvPr/>
        </p:nvSpPr>
        <p:spPr bwMode="auto">
          <a:xfrm>
            <a:off x="2019300" y="3327975"/>
            <a:ext cx="510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dirty="0" smtClean="0">
                <a:solidFill>
                  <a:schemeClr val="bg1"/>
                </a:solidFill>
                <a:latin typeface="Cambria" pitchFamily="18" charset="0"/>
              </a:rPr>
              <a:t>15,584 </a:t>
            </a:r>
            <a:r>
              <a:rPr lang="en-US" sz="3200" dirty="0">
                <a:solidFill>
                  <a:schemeClr val="bg1"/>
                </a:solidFill>
                <a:latin typeface="Cambria" pitchFamily="18" charset="0"/>
              </a:rPr>
              <a:t>Products Registered </a:t>
            </a:r>
          </a:p>
        </p:txBody>
      </p:sp>
      <p:sp>
        <p:nvSpPr>
          <p:cNvPr id="33798" name="TextBox 6"/>
          <p:cNvSpPr txBox="1">
            <a:spLocks noChangeArrowheads="1"/>
          </p:cNvSpPr>
          <p:nvPr/>
        </p:nvSpPr>
        <p:spPr bwMode="auto">
          <a:xfrm>
            <a:off x="2204901" y="4038600"/>
            <a:ext cx="4805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dirty="0">
                <a:solidFill>
                  <a:srgbClr val="FFFF00"/>
                </a:solidFill>
                <a:latin typeface="Cambria" pitchFamily="18" charset="0"/>
              </a:rPr>
              <a:t>Select and </a:t>
            </a:r>
            <a:r>
              <a:rPr lang="en-US" sz="3200" dirty="0" smtClean="0">
                <a:solidFill>
                  <a:srgbClr val="FFFF00"/>
                </a:solidFill>
                <a:latin typeface="Cambria" pitchFamily="18" charset="0"/>
              </a:rPr>
              <a:t>Submit Option</a:t>
            </a:r>
            <a:endParaRPr lang="en-US" sz="3200" dirty="0">
              <a:solidFill>
                <a:srgbClr val="FFFF00"/>
              </a:solidFill>
              <a:latin typeface="Cambria"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64221094"/>
              </p:ext>
            </p:extLst>
          </p:nvPr>
        </p:nvGraphicFramePr>
        <p:xfrm>
          <a:off x="815788" y="4754429"/>
          <a:ext cx="7490012" cy="1189171"/>
        </p:xfrm>
        <a:graphic>
          <a:graphicData uri="http://schemas.openxmlformats.org/drawingml/2006/table">
            <a:tbl>
              <a:tblPr/>
              <a:tblGrid>
                <a:gridCol w="4108064"/>
                <a:gridCol w="3381948"/>
              </a:tblGrid>
              <a:tr h="381209">
                <a:tc>
                  <a:txBody>
                    <a:bodyPr/>
                    <a:lstStyle/>
                    <a:p>
                      <a:r>
                        <a:rPr lang="en-US" sz="2400" dirty="0" smtClean="0">
                          <a:solidFill>
                            <a:srgbClr val="000000"/>
                          </a:solidFill>
                          <a:latin typeface="Cambria" pitchFamily="18" charset="0"/>
                        </a:rPr>
                        <a:t>       Active </a:t>
                      </a:r>
                      <a:r>
                        <a:rPr lang="en-US" sz="2400" dirty="0">
                          <a:solidFill>
                            <a:srgbClr val="000000"/>
                          </a:solidFill>
                          <a:latin typeface="Cambria" pitchFamily="18" charset="0"/>
                        </a:rPr>
                        <a:t>Ingredient</a:t>
                      </a:r>
                    </a:p>
                  </a:txBody>
                  <a:tcPr marL="0" marR="0" marT="0" marB="0" anchor="ctr">
                    <a:lnL>
                      <a:noFill/>
                    </a:lnL>
                    <a:lnR>
                      <a:noFill/>
                    </a:lnR>
                    <a:lnT>
                      <a:noFill/>
                    </a:lnT>
                    <a:lnB>
                      <a:noFill/>
                    </a:lnB>
                    <a:solidFill>
                      <a:srgbClr val="E1EBDF"/>
                    </a:solidFill>
                  </a:tcPr>
                </a:tc>
                <a:tc>
                  <a:txBody>
                    <a:bodyPr/>
                    <a:lstStyle/>
                    <a:p>
                      <a:r>
                        <a:rPr lang="en-US" sz="2400" dirty="0">
                          <a:solidFill>
                            <a:srgbClr val="000000"/>
                          </a:solidFill>
                          <a:latin typeface="Cambria" pitchFamily="18" charset="0"/>
                        </a:rPr>
                        <a:t>EPA Registration Number</a:t>
                      </a:r>
                    </a:p>
                  </a:txBody>
                  <a:tcPr marL="0" marR="0" marT="0" marB="0" anchor="ctr">
                    <a:lnL>
                      <a:noFill/>
                    </a:lnL>
                    <a:lnR>
                      <a:noFill/>
                    </a:lnR>
                    <a:lnT>
                      <a:noFill/>
                    </a:lnT>
                    <a:lnB>
                      <a:noFill/>
                    </a:lnB>
                    <a:solidFill>
                      <a:srgbClr val="E1EBDF"/>
                    </a:solidFill>
                  </a:tcPr>
                </a:tc>
              </a:tr>
              <a:tr h="335464">
                <a:tc>
                  <a:txBody>
                    <a:bodyPr/>
                    <a:lstStyle/>
                    <a:p>
                      <a:r>
                        <a:rPr lang="en-US" sz="2400" dirty="0" smtClean="0">
                          <a:solidFill>
                            <a:srgbClr val="000000"/>
                          </a:solidFill>
                          <a:latin typeface="Cambria" pitchFamily="18" charset="0"/>
                        </a:rPr>
                        <a:t>       Site </a:t>
                      </a:r>
                      <a:r>
                        <a:rPr lang="en-US" sz="2400" dirty="0">
                          <a:solidFill>
                            <a:srgbClr val="000000"/>
                          </a:solidFill>
                          <a:latin typeface="Cambria" pitchFamily="18" charset="0"/>
                        </a:rPr>
                        <a:t>of Application</a:t>
                      </a:r>
                    </a:p>
                  </a:txBody>
                  <a:tcPr marL="0" marR="0" marT="0" marB="0" anchor="ctr">
                    <a:lnL>
                      <a:noFill/>
                    </a:lnL>
                    <a:lnR>
                      <a:noFill/>
                    </a:lnR>
                    <a:lnT>
                      <a:noFill/>
                    </a:lnT>
                    <a:lnB>
                      <a:noFill/>
                    </a:lnB>
                    <a:solidFill>
                      <a:srgbClr val="E1EBDF"/>
                    </a:solidFill>
                  </a:tcPr>
                </a:tc>
                <a:tc>
                  <a:txBody>
                    <a:bodyPr/>
                    <a:lstStyle/>
                    <a:p>
                      <a:r>
                        <a:rPr lang="en-US" sz="2400" dirty="0">
                          <a:solidFill>
                            <a:srgbClr val="000000"/>
                          </a:solidFill>
                          <a:latin typeface="Cambria" pitchFamily="18" charset="0"/>
                        </a:rPr>
                        <a:t>Product Name</a:t>
                      </a:r>
                    </a:p>
                  </a:txBody>
                  <a:tcPr marL="0" marR="0" marT="0" marB="0" anchor="ctr">
                    <a:lnL>
                      <a:noFill/>
                    </a:lnL>
                    <a:lnR>
                      <a:noFill/>
                    </a:lnR>
                    <a:lnT>
                      <a:noFill/>
                    </a:lnT>
                    <a:lnB>
                      <a:noFill/>
                    </a:lnB>
                    <a:solidFill>
                      <a:srgbClr val="E1EBDF"/>
                    </a:solidFill>
                  </a:tcPr>
                </a:tc>
              </a:tr>
              <a:tr h="442202">
                <a:tc>
                  <a:txBody>
                    <a:bodyPr/>
                    <a:lstStyle/>
                    <a:p>
                      <a:r>
                        <a:rPr lang="en-US" sz="2400" dirty="0" smtClean="0">
                          <a:solidFill>
                            <a:srgbClr val="000000"/>
                          </a:solidFill>
                          <a:latin typeface="Cambria" pitchFamily="18" charset="0"/>
                        </a:rPr>
                        <a:t>       Pest </a:t>
                      </a:r>
                      <a:r>
                        <a:rPr lang="en-US" sz="2400" dirty="0">
                          <a:solidFill>
                            <a:srgbClr val="000000"/>
                          </a:solidFill>
                          <a:latin typeface="Cambria" pitchFamily="18" charset="0"/>
                        </a:rPr>
                        <a:t>to be Controlled</a:t>
                      </a:r>
                    </a:p>
                  </a:txBody>
                  <a:tcPr marL="0" marR="0" marT="0" marB="0" anchor="ctr">
                    <a:lnL>
                      <a:noFill/>
                    </a:lnL>
                    <a:lnR>
                      <a:noFill/>
                    </a:lnR>
                    <a:lnT>
                      <a:noFill/>
                    </a:lnT>
                    <a:lnB>
                      <a:noFill/>
                    </a:lnB>
                    <a:solidFill>
                      <a:srgbClr val="E1EBDF"/>
                    </a:solidFill>
                  </a:tcPr>
                </a:tc>
                <a:tc>
                  <a:txBody>
                    <a:bodyPr/>
                    <a:lstStyle/>
                    <a:p>
                      <a:r>
                        <a:rPr lang="en-US" sz="2400" dirty="0">
                          <a:solidFill>
                            <a:srgbClr val="000000"/>
                          </a:solidFill>
                          <a:latin typeface="Cambria" pitchFamily="18" charset="0"/>
                        </a:rPr>
                        <a:t>Company Name</a:t>
                      </a:r>
                    </a:p>
                  </a:txBody>
                  <a:tcPr marL="0" marR="0" marT="0" marB="0" anchor="ctr">
                    <a:lnL>
                      <a:noFill/>
                    </a:lnL>
                    <a:lnR>
                      <a:noFill/>
                    </a:lnR>
                    <a:lnT>
                      <a:noFill/>
                    </a:lnT>
                    <a:lnB>
                      <a:noFill/>
                    </a:lnB>
                    <a:solidFill>
                      <a:srgbClr val="E1EBDF"/>
                    </a:solidFill>
                  </a:tcPr>
                </a:tc>
              </a:tr>
            </a:tbl>
          </a:graphicData>
        </a:graphic>
      </p:graphicFrame>
      <p:sp>
        <p:nvSpPr>
          <p:cNvPr id="2" name="TextBox 1"/>
          <p:cNvSpPr txBox="1"/>
          <p:nvPr/>
        </p:nvSpPr>
        <p:spPr>
          <a:xfrm>
            <a:off x="0" y="881063"/>
            <a:ext cx="9220200" cy="1754326"/>
          </a:xfrm>
          <a:prstGeom prst="rect">
            <a:avLst/>
          </a:prstGeom>
          <a:noFill/>
        </p:spPr>
        <p:txBody>
          <a:bodyPr>
            <a:spAutoFit/>
          </a:bodyPr>
          <a:lstStyle/>
          <a:p>
            <a:pPr algn="ctr">
              <a:defRPr/>
            </a:pPr>
            <a:r>
              <a:rPr lang="en-US" sz="3600" dirty="0" smtClean="0">
                <a:solidFill>
                  <a:srgbClr val="00FF00"/>
                </a:solidFill>
                <a:effectLst>
                  <a:outerShdw blurRad="38100" dist="38100" dir="2700000" algn="tl">
                    <a:srgbClr val="000000">
                      <a:alpha val="43137"/>
                    </a:srgbClr>
                  </a:outerShdw>
                </a:effectLst>
                <a:latin typeface="Cambria" pitchFamily="18" charset="0"/>
              </a:rPr>
              <a:t>Division </a:t>
            </a:r>
            <a:r>
              <a:rPr lang="en-US" sz="3600" dirty="0">
                <a:solidFill>
                  <a:srgbClr val="00FF00"/>
                </a:solidFill>
                <a:effectLst>
                  <a:outerShdw blurRad="38100" dist="38100" dir="2700000" algn="tl">
                    <a:srgbClr val="000000">
                      <a:alpha val="43137"/>
                    </a:srgbClr>
                  </a:outerShdw>
                </a:effectLst>
                <a:latin typeface="Cambria" pitchFamily="18" charset="0"/>
              </a:rPr>
              <a:t>of Agricultural Environmental Services, Bureau of Pesticides- Online Pesticide Registration System</a:t>
            </a:r>
          </a:p>
        </p:txBody>
      </p:sp>
      <p:sp>
        <p:nvSpPr>
          <p:cNvPr id="3" name="TextBox 2"/>
          <p:cNvSpPr txBox="1"/>
          <p:nvPr/>
        </p:nvSpPr>
        <p:spPr>
          <a:xfrm>
            <a:off x="3299012" y="68759"/>
            <a:ext cx="5334000" cy="707886"/>
          </a:xfrm>
          <a:prstGeom prst="rect">
            <a:avLst/>
          </a:prstGeom>
          <a:noFill/>
        </p:spPr>
        <p:txBody>
          <a:bodyPr wrap="square" rtlCol="0">
            <a:spAutoFit/>
          </a:bodyPr>
          <a:lstStyle/>
          <a:p>
            <a:r>
              <a:rPr lang="en-US" sz="4000" b="1" dirty="0" smtClean="0">
                <a:solidFill>
                  <a:srgbClr val="00FF00"/>
                </a:solidFill>
                <a:effectLst>
                  <a:outerShdw blurRad="38100" dist="38100" dir="2700000" algn="tl">
                    <a:srgbClr val="000000">
                      <a:alpha val="43137"/>
                    </a:srgbClr>
                  </a:outerShdw>
                </a:effectLst>
                <a:latin typeface="Cambria" pitchFamily="18" charset="0"/>
              </a:rPr>
              <a:t>FDACS, DAES</a:t>
            </a:r>
            <a:endParaRPr lang="en-US" sz="4000" b="1" dirty="0">
              <a:solidFill>
                <a:srgbClr val="00FF0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70501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48133" name="Picture 5" descr="j00788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35955"/>
            <a:ext cx="2302380" cy="2150245"/>
          </a:xfrm>
          <a:prstGeom prst="rect">
            <a:avLst/>
          </a:prstGeom>
          <a:solidFill>
            <a:schemeClr val="bg1"/>
          </a:solidFill>
          <a:ln w="28575">
            <a:solidFill>
              <a:srgbClr val="00FF00"/>
            </a:solidFill>
            <a:miter lim="800000"/>
            <a:headEnd/>
            <a:tailEnd/>
          </a:ln>
        </p:spPr>
      </p:pic>
      <p:sp>
        <p:nvSpPr>
          <p:cNvPr id="48135" name="Rectangle 7"/>
          <p:cNvSpPr>
            <a:spLocks noGrp="1" noChangeArrowheads="1"/>
          </p:cNvSpPr>
          <p:nvPr>
            <p:ph type="title"/>
          </p:nvPr>
        </p:nvSpPr>
        <p:spPr>
          <a:xfrm>
            <a:off x="0" y="0"/>
            <a:ext cx="9144000" cy="1527175"/>
          </a:xfrm>
        </p:spPr>
        <p:txBody>
          <a:bodyPr/>
          <a:lstStyle/>
          <a:p>
            <a:pPr>
              <a:defRPr/>
            </a:pPr>
            <a:r>
              <a:rPr lang="en-US" sz="4000" b="1" dirty="0">
                <a:solidFill>
                  <a:srgbClr val="00FF00"/>
                </a:solidFill>
                <a:effectLst>
                  <a:outerShdw blurRad="38100" dist="38100" dir="2700000" algn="tl">
                    <a:srgbClr val="000000">
                      <a:alpha val="43137"/>
                    </a:srgbClr>
                  </a:outerShdw>
                </a:effectLst>
                <a:latin typeface="Cambria" pitchFamily="18" charset="0"/>
              </a:rPr>
              <a:t>How </a:t>
            </a:r>
            <a:r>
              <a:rPr lang="en-US" sz="4000" b="1" dirty="0" smtClean="0">
                <a:solidFill>
                  <a:srgbClr val="00FF00"/>
                </a:solidFill>
                <a:effectLst>
                  <a:outerShdw blurRad="38100" dist="38100" dir="2700000" algn="tl">
                    <a:srgbClr val="000000">
                      <a:alpha val="43137"/>
                    </a:srgbClr>
                  </a:outerShdw>
                </a:effectLst>
                <a:latin typeface="Cambria" pitchFamily="18" charset="0"/>
              </a:rPr>
              <a:t>to Send </a:t>
            </a:r>
            <a:r>
              <a:rPr lang="en-US" sz="4000" b="1" dirty="0">
                <a:solidFill>
                  <a:srgbClr val="00FF00"/>
                </a:solidFill>
                <a:effectLst>
                  <a:outerShdw blurRad="38100" dist="38100" dir="2700000" algn="tl">
                    <a:srgbClr val="000000">
                      <a:alpha val="43137"/>
                    </a:srgbClr>
                  </a:outerShdw>
                </a:effectLst>
                <a:latin typeface="Cambria" pitchFamily="18" charset="0"/>
              </a:rPr>
              <a:t>a </a:t>
            </a:r>
            <a:r>
              <a:rPr lang="en-US" sz="4000" b="1" dirty="0" smtClean="0">
                <a:solidFill>
                  <a:srgbClr val="00FF00"/>
                </a:solidFill>
                <a:effectLst>
                  <a:outerShdw blurRad="38100" dist="38100" dir="2700000" algn="tl">
                    <a:srgbClr val="000000">
                      <a:alpha val="43137"/>
                    </a:srgbClr>
                  </a:outerShdw>
                </a:effectLst>
                <a:latin typeface="Cambria" pitchFamily="18" charset="0"/>
              </a:rPr>
              <a:t>Sample </a:t>
            </a:r>
            <a:r>
              <a:rPr lang="en-US" sz="4000" b="1" dirty="0">
                <a:solidFill>
                  <a:srgbClr val="00FF00"/>
                </a:solidFill>
                <a:effectLst>
                  <a:outerShdw blurRad="38100" dist="38100" dir="2700000" algn="tl">
                    <a:srgbClr val="000000">
                      <a:alpha val="43137"/>
                    </a:srgbClr>
                  </a:outerShdw>
                </a:effectLst>
                <a:latin typeface="Cambria" pitchFamily="18" charset="0"/>
              </a:rPr>
              <a:t>to Gainesville and </a:t>
            </a:r>
            <a:r>
              <a:rPr lang="en-US" sz="4000" b="1" dirty="0" smtClean="0">
                <a:solidFill>
                  <a:srgbClr val="00FF00"/>
                </a:solidFill>
                <a:effectLst>
                  <a:outerShdw blurRad="38100" dist="38100" dir="2700000" algn="tl">
                    <a:srgbClr val="000000">
                      <a:alpha val="43137"/>
                    </a:srgbClr>
                  </a:outerShdw>
                </a:effectLst>
                <a:latin typeface="Cambria" pitchFamily="18" charset="0"/>
              </a:rPr>
              <a:t>Receive the Results</a:t>
            </a:r>
            <a:r>
              <a:rPr lang="en-US" sz="4000" b="1" dirty="0">
                <a:solidFill>
                  <a:srgbClr val="00FF00"/>
                </a:solidFill>
                <a:effectLst>
                  <a:outerShdw blurRad="38100" dist="38100" dir="2700000" algn="tl">
                    <a:srgbClr val="000000">
                      <a:alpha val="43137"/>
                    </a:srgbClr>
                  </a:outerShdw>
                </a:effectLst>
                <a:latin typeface="Cambria" pitchFamily="18" charset="0"/>
              </a:rPr>
              <a:t>?</a:t>
            </a:r>
          </a:p>
        </p:txBody>
      </p:sp>
      <p:sp>
        <p:nvSpPr>
          <p:cNvPr id="48137" name="Text Box 9"/>
          <p:cNvSpPr txBox="1">
            <a:spLocks noChangeArrowheads="1"/>
          </p:cNvSpPr>
          <p:nvPr/>
        </p:nvSpPr>
        <p:spPr bwMode="auto">
          <a:xfrm>
            <a:off x="455023" y="4039372"/>
            <a:ext cx="4191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dirty="0">
                <a:solidFill>
                  <a:schemeClr val="bg1"/>
                </a:solidFill>
                <a:latin typeface="Cambria" pitchFamily="18" charset="0"/>
              </a:rPr>
              <a:t>Maybe if I put enough stuff in this box, put a stamp on it, and send it to </a:t>
            </a:r>
            <a:r>
              <a:rPr lang="en-US" sz="2800" dirty="0" smtClean="0">
                <a:solidFill>
                  <a:schemeClr val="bg1"/>
                </a:solidFill>
                <a:latin typeface="Cambria" pitchFamily="18" charset="0"/>
              </a:rPr>
              <a:t>Gainesville </a:t>
            </a:r>
            <a:r>
              <a:rPr lang="en-US" sz="2800" dirty="0">
                <a:solidFill>
                  <a:schemeClr val="bg1"/>
                </a:solidFill>
                <a:latin typeface="Cambria" pitchFamily="18" charset="0"/>
              </a:rPr>
              <a:t>someone will tell me what’s wrong with my plant?</a:t>
            </a:r>
          </a:p>
        </p:txBody>
      </p:sp>
      <p:pic>
        <p:nvPicPr>
          <p:cNvPr id="48138" name="Picture 10" descr="j027854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004"/>
          <a:stretch/>
        </p:blipFill>
        <p:spPr bwMode="auto">
          <a:xfrm>
            <a:off x="5791200" y="1735955"/>
            <a:ext cx="2047791" cy="2150245"/>
          </a:xfrm>
          <a:prstGeom prst="rect">
            <a:avLst/>
          </a:prstGeom>
          <a:solidFill>
            <a:schemeClr val="bg1"/>
          </a:solidFill>
          <a:ln w="28575">
            <a:solidFill>
              <a:srgbClr val="00FF00"/>
            </a:solidFill>
            <a:miter lim="800000"/>
            <a:headEnd/>
            <a:tailEnd/>
          </a:ln>
        </p:spPr>
      </p:pic>
      <p:sp>
        <p:nvSpPr>
          <p:cNvPr id="48140" name="Text Box 12"/>
          <p:cNvSpPr txBox="1">
            <a:spLocks noChangeArrowheads="1"/>
          </p:cNvSpPr>
          <p:nvPr/>
        </p:nvSpPr>
        <p:spPr bwMode="auto">
          <a:xfrm>
            <a:off x="5105400" y="4052892"/>
            <a:ext cx="373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dirty="0">
                <a:solidFill>
                  <a:schemeClr val="bg1"/>
                </a:solidFill>
                <a:latin typeface="Cambria" pitchFamily="18" charset="0"/>
              </a:rPr>
              <a:t>I can’t </a:t>
            </a:r>
            <a:r>
              <a:rPr lang="en-US" sz="2800" dirty="0" smtClean="0">
                <a:solidFill>
                  <a:schemeClr val="bg1"/>
                </a:solidFill>
                <a:latin typeface="Cambria" pitchFamily="18" charset="0"/>
              </a:rPr>
              <a:t>determine </a:t>
            </a:r>
            <a:r>
              <a:rPr lang="en-US" sz="2800" dirty="0">
                <a:solidFill>
                  <a:schemeClr val="bg1"/>
                </a:solidFill>
                <a:latin typeface="Cambria" pitchFamily="18" charset="0"/>
              </a:rPr>
              <a:t>your </a:t>
            </a:r>
            <a:r>
              <a:rPr lang="en-US" sz="2800" dirty="0" smtClean="0">
                <a:solidFill>
                  <a:schemeClr val="bg1"/>
                </a:solidFill>
                <a:latin typeface="Cambria" pitchFamily="18" charset="0"/>
              </a:rPr>
              <a:t>problem here, </a:t>
            </a:r>
            <a:r>
              <a:rPr lang="en-US" sz="2800" dirty="0">
                <a:solidFill>
                  <a:schemeClr val="bg1"/>
                </a:solidFill>
                <a:latin typeface="Cambria" pitchFamily="18" charset="0"/>
              </a:rPr>
              <a:t>but I can get your sample to the right </a:t>
            </a:r>
            <a:r>
              <a:rPr lang="en-US" sz="2800" dirty="0" smtClean="0">
                <a:solidFill>
                  <a:schemeClr val="bg1"/>
                </a:solidFill>
                <a:latin typeface="Cambria" pitchFamily="18" charset="0"/>
              </a:rPr>
              <a:t>laboratory </a:t>
            </a:r>
            <a:r>
              <a:rPr lang="en-US" sz="2800" dirty="0">
                <a:solidFill>
                  <a:schemeClr val="bg1"/>
                </a:solidFill>
                <a:latin typeface="Cambria" pitchFamily="18" charset="0"/>
              </a:rPr>
              <a:t>for an accurate and timely diagnosis.</a:t>
            </a:r>
          </a:p>
        </p:txBody>
      </p:sp>
    </p:spTree>
    <p:extLst>
      <p:ext uri="{BB962C8B-B14F-4D97-AF65-F5344CB8AC3E}">
        <p14:creationId xmlns:p14="http://schemas.microsoft.com/office/powerpoint/2010/main" val="534526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1+#ppt_w/2"/>
                                          </p:val>
                                        </p:tav>
                                        <p:tav tm="100000">
                                          <p:val>
                                            <p:strVal val="#ppt_x"/>
                                          </p:val>
                                        </p:tav>
                                      </p:tavLst>
                                    </p:anim>
                                    <p:anim calcmode="lin" valueType="num">
                                      <p:cBhvr additive="base">
                                        <p:cTn id="8" dur="500" fill="hold"/>
                                        <p:tgtEl>
                                          <p:spTgt spid="481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8137"/>
                                        </p:tgtEl>
                                        <p:attrNameLst>
                                          <p:attrName>style.visibility</p:attrName>
                                        </p:attrNameLst>
                                      </p:cBhvr>
                                      <p:to>
                                        <p:strVal val="visible"/>
                                      </p:to>
                                    </p:set>
                                    <p:anim calcmode="lin" valueType="num">
                                      <p:cBhvr additive="base">
                                        <p:cTn id="11" dur="500" fill="hold"/>
                                        <p:tgtEl>
                                          <p:spTgt spid="48137"/>
                                        </p:tgtEl>
                                        <p:attrNameLst>
                                          <p:attrName>ppt_x</p:attrName>
                                        </p:attrNameLst>
                                      </p:cBhvr>
                                      <p:tavLst>
                                        <p:tav tm="0">
                                          <p:val>
                                            <p:strVal val="1+#ppt_w/2"/>
                                          </p:val>
                                        </p:tav>
                                        <p:tav tm="100000">
                                          <p:val>
                                            <p:strVal val="#ppt_x"/>
                                          </p:val>
                                        </p:tav>
                                      </p:tavLst>
                                    </p:anim>
                                    <p:anim calcmode="lin" valueType="num">
                                      <p:cBhvr additive="base">
                                        <p:cTn id="12" dur="500" fill="hold"/>
                                        <p:tgtEl>
                                          <p:spTgt spid="481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8138"/>
                                        </p:tgtEl>
                                        <p:attrNameLst>
                                          <p:attrName>style.visibility</p:attrName>
                                        </p:attrNameLst>
                                      </p:cBhvr>
                                      <p:to>
                                        <p:strVal val="visible"/>
                                      </p:to>
                                    </p:set>
                                    <p:anim calcmode="lin" valueType="num">
                                      <p:cBhvr additive="base">
                                        <p:cTn id="17" dur="500" fill="hold"/>
                                        <p:tgtEl>
                                          <p:spTgt spid="48138"/>
                                        </p:tgtEl>
                                        <p:attrNameLst>
                                          <p:attrName>ppt_x</p:attrName>
                                        </p:attrNameLst>
                                      </p:cBhvr>
                                      <p:tavLst>
                                        <p:tav tm="0">
                                          <p:val>
                                            <p:strVal val="1+#ppt_w/2"/>
                                          </p:val>
                                        </p:tav>
                                        <p:tav tm="100000">
                                          <p:val>
                                            <p:strVal val="#ppt_x"/>
                                          </p:val>
                                        </p:tav>
                                      </p:tavLst>
                                    </p:anim>
                                    <p:anim calcmode="lin" valueType="num">
                                      <p:cBhvr additive="base">
                                        <p:cTn id="18" dur="500" fill="hold"/>
                                        <p:tgtEl>
                                          <p:spTgt spid="481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8140"/>
                                        </p:tgtEl>
                                        <p:attrNameLst>
                                          <p:attrName>style.visibility</p:attrName>
                                        </p:attrNameLst>
                                      </p:cBhvr>
                                      <p:to>
                                        <p:strVal val="visible"/>
                                      </p:to>
                                    </p:set>
                                    <p:anim calcmode="lin" valueType="num">
                                      <p:cBhvr additive="base">
                                        <p:cTn id="21" dur="500" fill="hold"/>
                                        <p:tgtEl>
                                          <p:spTgt spid="48140"/>
                                        </p:tgtEl>
                                        <p:attrNameLst>
                                          <p:attrName>ppt_x</p:attrName>
                                        </p:attrNameLst>
                                      </p:cBhvr>
                                      <p:tavLst>
                                        <p:tav tm="0">
                                          <p:val>
                                            <p:strVal val="1+#ppt_w/2"/>
                                          </p:val>
                                        </p:tav>
                                        <p:tav tm="100000">
                                          <p:val>
                                            <p:strVal val="#ppt_x"/>
                                          </p:val>
                                        </p:tav>
                                      </p:tavLst>
                                    </p:anim>
                                    <p:anim calcmode="lin" valueType="num">
                                      <p:cBhvr additive="base">
                                        <p:cTn id="22" dur="500" fill="hold"/>
                                        <p:tgtEl>
                                          <p:spTgt spid="48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P spid="481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9355138" cy="68580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6" descr="so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2587625"/>
            <a:ext cx="1600200" cy="1676400"/>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7" descr="e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3962400"/>
            <a:ext cx="2227263" cy="1577975"/>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8" descr="plant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00200"/>
            <a:ext cx="1830388" cy="1587500"/>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plantp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581400"/>
            <a:ext cx="1981200" cy="1779588"/>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2773363" y="2587625"/>
            <a:ext cx="1600200" cy="581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Extension Soil Testing </a:t>
            </a:r>
          </a:p>
        </p:txBody>
      </p:sp>
      <p:sp>
        <p:nvSpPr>
          <p:cNvPr id="6156" name="Text Box 12"/>
          <p:cNvSpPr txBox="1">
            <a:spLocks noChangeArrowheads="1"/>
          </p:cNvSpPr>
          <p:nvPr/>
        </p:nvSpPr>
        <p:spPr bwMode="auto">
          <a:xfrm>
            <a:off x="3810000" y="3581400"/>
            <a:ext cx="1981200" cy="8255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Plant Disease Clinic &amp; Nematode Assay </a:t>
            </a:r>
          </a:p>
        </p:txBody>
      </p:sp>
      <p:sp>
        <p:nvSpPr>
          <p:cNvPr id="6157" name="Text Box 13"/>
          <p:cNvSpPr txBox="1">
            <a:spLocks noChangeArrowheads="1"/>
          </p:cNvSpPr>
          <p:nvPr/>
        </p:nvSpPr>
        <p:spPr bwMode="auto">
          <a:xfrm>
            <a:off x="1346200" y="3962400"/>
            <a:ext cx="2227263" cy="33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Insect Identification </a:t>
            </a:r>
          </a:p>
        </p:txBody>
      </p:sp>
      <p:sp>
        <p:nvSpPr>
          <p:cNvPr id="6158" name="Text Box 14"/>
          <p:cNvSpPr txBox="1">
            <a:spLocks noChangeArrowheads="1"/>
          </p:cNvSpPr>
          <p:nvPr/>
        </p:nvSpPr>
        <p:spPr bwMode="auto">
          <a:xfrm>
            <a:off x="5943600" y="1600200"/>
            <a:ext cx="1828800" cy="584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Plant Identification</a:t>
            </a:r>
          </a:p>
        </p:txBody>
      </p:sp>
      <p:sp>
        <p:nvSpPr>
          <p:cNvPr id="2" name="TextBox 1"/>
          <p:cNvSpPr txBox="1"/>
          <p:nvPr/>
        </p:nvSpPr>
        <p:spPr>
          <a:xfrm>
            <a:off x="7620000" y="6306066"/>
            <a:ext cx="1371600" cy="369332"/>
          </a:xfrm>
          <a:prstGeom prst="rect">
            <a:avLst/>
          </a:prstGeom>
          <a:noFill/>
        </p:spPr>
        <p:txBody>
          <a:bodyPr wrap="square" rtlCol="0">
            <a:spAutoFit/>
          </a:bodyPr>
          <a:lstStyle/>
          <a:p>
            <a:pPr algn="ctr"/>
            <a:r>
              <a:rPr lang="en-US" dirty="0" smtClean="0"/>
              <a:t>A. </a:t>
            </a:r>
            <a:r>
              <a:rPr lang="en-US" dirty="0" err="1"/>
              <a:t>Camerino</a:t>
            </a:r>
            <a:endParaRPr lang="en-US" dirty="0"/>
          </a:p>
        </p:txBody>
      </p:sp>
    </p:spTree>
    <p:extLst>
      <p:ext uri="{BB962C8B-B14F-4D97-AF65-F5344CB8AC3E}">
        <p14:creationId xmlns:p14="http://schemas.microsoft.com/office/powerpoint/2010/main" val="730257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fltVal val="0"/>
                                          </p:val>
                                        </p:tav>
                                        <p:tav tm="100000">
                                          <p:val>
                                            <p:strVal val="#ppt_h"/>
                                          </p:val>
                                        </p:tav>
                                      </p:tavLst>
                                    </p:anim>
                                    <p:anim calcmode="lin" valueType="num">
                                      <p:cBhvr>
                                        <p:cTn id="9" dur="1000" fill="hold"/>
                                        <p:tgtEl>
                                          <p:spTgt spid="6150"/>
                                        </p:tgtEl>
                                        <p:attrNameLst>
                                          <p:attrName>style.rotation</p:attrName>
                                        </p:attrNameLst>
                                      </p:cBhvr>
                                      <p:tavLst>
                                        <p:tav tm="0">
                                          <p:val>
                                            <p:fltVal val="90"/>
                                          </p:val>
                                        </p:tav>
                                        <p:tav tm="100000">
                                          <p:val>
                                            <p:fltVal val="0"/>
                                          </p:val>
                                        </p:tav>
                                      </p:tavLst>
                                    </p:anim>
                                    <p:animEffect transition="in" filter="fade">
                                      <p:cBhvr>
                                        <p:cTn id="10" dur="1000"/>
                                        <p:tgtEl>
                                          <p:spTgt spid="615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155"/>
                                        </p:tgtEl>
                                        <p:attrNameLst>
                                          <p:attrName>style.visibility</p:attrName>
                                        </p:attrNameLst>
                                      </p:cBhvr>
                                      <p:to>
                                        <p:strVal val="visible"/>
                                      </p:to>
                                    </p:set>
                                    <p:animEffect transition="in" filter="fade">
                                      <p:cBhvr>
                                        <p:cTn id="14" dur="500"/>
                                        <p:tgtEl>
                                          <p:spTgt spid="61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6151"/>
                                        </p:tgtEl>
                                        <p:attrNameLst>
                                          <p:attrName>style.visibility</p:attrName>
                                        </p:attrNameLst>
                                      </p:cBhvr>
                                      <p:to>
                                        <p:strVal val="visible"/>
                                      </p:to>
                                    </p:set>
                                    <p:anim calcmode="lin" valueType="num">
                                      <p:cBhvr>
                                        <p:cTn id="19" dur="1000" fill="hold"/>
                                        <p:tgtEl>
                                          <p:spTgt spid="6151"/>
                                        </p:tgtEl>
                                        <p:attrNameLst>
                                          <p:attrName>ppt_w</p:attrName>
                                        </p:attrNameLst>
                                      </p:cBhvr>
                                      <p:tavLst>
                                        <p:tav tm="0">
                                          <p:val>
                                            <p:fltVal val="0"/>
                                          </p:val>
                                        </p:tav>
                                        <p:tav tm="100000">
                                          <p:val>
                                            <p:strVal val="#ppt_w"/>
                                          </p:val>
                                        </p:tav>
                                      </p:tavLst>
                                    </p:anim>
                                    <p:anim calcmode="lin" valueType="num">
                                      <p:cBhvr>
                                        <p:cTn id="20" dur="1000" fill="hold"/>
                                        <p:tgtEl>
                                          <p:spTgt spid="6151"/>
                                        </p:tgtEl>
                                        <p:attrNameLst>
                                          <p:attrName>ppt_h</p:attrName>
                                        </p:attrNameLst>
                                      </p:cBhvr>
                                      <p:tavLst>
                                        <p:tav tm="0">
                                          <p:val>
                                            <p:fltVal val="0"/>
                                          </p:val>
                                        </p:tav>
                                        <p:tav tm="100000">
                                          <p:val>
                                            <p:strVal val="#ppt_h"/>
                                          </p:val>
                                        </p:tav>
                                      </p:tavLst>
                                    </p:anim>
                                    <p:anim calcmode="lin" valueType="num">
                                      <p:cBhvr>
                                        <p:cTn id="21" dur="1000" fill="hold"/>
                                        <p:tgtEl>
                                          <p:spTgt spid="6151"/>
                                        </p:tgtEl>
                                        <p:attrNameLst>
                                          <p:attrName>style.rotation</p:attrName>
                                        </p:attrNameLst>
                                      </p:cBhvr>
                                      <p:tavLst>
                                        <p:tav tm="0">
                                          <p:val>
                                            <p:fltVal val="90"/>
                                          </p:val>
                                        </p:tav>
                                        <p:tav tm="100000">
                                          <p:val>
                                            <p:fltVal val="0"/>
                                          </p:val>
                                        </p:tav>
                                      </p:tavLst>
                                    </p:anim>
                                    <p:animEffect transition="in" filter="fade">
                                      <p:cBhvr>
                                        <p:cTn id="22" dur="1000"/>
                                        <p:tgtEl>
                                          <p:spTgt spid="6151"/>
                                        </p:tgtEl>
                                      </p:cBhvr>
                                    </p:animEffect>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157"/>
                                        </p:tgtEl>
                                        <p:attrNameLst>
                                          <p:attrName>style.visibility</p:attrName>
                                        </p:attrNameLst>
                                      </p:cBhvr>
                                      <p:to>
                                        <p:strVal val="visible"/>
                                      </p:to>
                                    </p:set>
                                    <p:animEffect transition="in" filter="fade">
                                      <p:cBhvr>
                                        <p:cTn id="26" dur="500"/>
                                        <p:tgtEl>
                                          <p:spTgt spid="61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152"/>
                                        </p:tgtEl>
                                        <p:attrNameLst>
                                          <p:attrName>style.visibility</p:attrName>
                                        </p:attrNameLst>
                                      </p:cBhvr>
                                      <p:to>
                                        <p:strVal val="visible"/>
                                      </p:to>
                                    </p:set>
                                    <p:anim calcmode="lin" valueType="num">
                                      <p:cBhvr>
                                        <p:cTn id="31" dur="1000" fill="hold"/>
                                        <p:tgtEl>
                                          <p:spTgt spid="6152"/>
                                        </p:tgtEl>
                                        <p:attrNameLst>
                                          <p:attrName>ppt_w</p:attrName>
                                        </p:attrNameLst>
                                      </p:cBhvr>
                                      <p:tavLst>
                                        <p:tav tm="0">
                                          <p:val>
                                            <p:fltVal val="0"/>
                                          </p:val>
                                        </p:tav>
                                        <p:tav tm="100000">
                                          <p:val>
                                            <p:strVal val="#ppt_w"/>
                                          </p:val>
                                        </p:tav>
                                      </p:tavLst>
                                    </p:anim>
                                    <p:anim calcmode="lin" valueType="num">
                                      <p:cBhvr>
                                        <p:cTn id="32" dur="1000" fill="hold"/>
                                        <p:tgtEl>
                                          <p:spTgt spid="6152"/>
                                        </p:tgtEl>
                                        <p:attrNameLst>
                                          <p:attrName>ppt_h</p:attrName>
                                        </p:attrNameLst>
                                      </p:cBhvr>
                                      <p:tavLst>
                                        <p:tav tm="0">
                                          <p:val>
                                            <p:fltVal val="0"/>
                                          </p:val>
                                        </p:tav>
                                        <p:tav tm="100000">
                                          <p:val>
                                            <p:strVal val="#ppt_h"/>
                                          </p:val>
                                        </p:tav>
                                      </p:tavLst>
                                    </p:anim>
                                    <p:anim calcmode="lin" valueType="num">
                                      <p:cBhvr>
                                        <p:cTn id="33" dur="1000" fill="hold"/>
                                        <p:tgtEl>
                                          <p:spTgt spid="6152"/>
                                        </p:tgtEl>
                                        <p:attrNameLst>
                                          <p:attrName>style.rotation</p:attrName>
                                        </p:attrNameLst>
                                      </p:cBhvr>
                                      <p:tavLst>
                                        <p:tav tm="0">
                                          <p:val>
                                            <p:fltVal val="90"/>
                                          </p:val>
                                        </p:tav>
                                        <p:tav tm="100000">
                                          <p:val>
                                            <p:fltVal val="0"/>
                                          </p:val>
                                        </p:tav>
                                      </p:tavLst>
                                    </p:anim>
                                    <p:animEffect transition="in" filter="fade">
                                      <p:cBhvr>
                                        <p:cTn id="34" dur="1000"/>
                                        <p:tgtEl>
                                          <p:spTgt spid="6152"/>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158"/>
                                        </p:tgtEl>
                                        <p:attrNameLst>
                                          <p:attrName>style.visibility</p:attrName>
                                        </p:attrNameLst>
                                      </p:cBhvr>
                                      <p:to>
                                        <p:strVal val="visible"/>
                                      </p:to>
                                    </p:set>
                                    <p:animEffect transition="in" filter="fade">
                                      <p:cBhvr>
                                        <p:cTn id="38" dur="500"/>
                                        <p:tgtEl>
                                          <p:spTgt spid="61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6153"/>
                                        </p:tgtEl>
                                        <p:attrNameLst>
                                          <p:attrName>style.visibility</p:attrName>
                                        </p:attrNameLst>
                                      </p:cBhvr>
                                      <p:to>
                                        <p:strVal val="visible"/>
                                      </p:to>
                                    </p:set>
                                    <p:anim calcmode="lin" valueType="num">
                                      <p:cBhvr>
                                        <p:cTn id="43" dur="1000" fill="hold"/>
                                        <p:tgtEl>
                                          <p:spTgt spid="6153"/>
                                        </p:tgtEl>
                                        <p:attrNameLst>
                                          <p:attrName>ppt_w</p:attrName>
                                        </p:attrNameLst>
                                      </p:cBhvr>
                                      <p:tavLst>
                                        <p:tav tm="0">
                                          <p:val>
                                            <p:fltVal val="0"/>
                                          </p:val>
                                        </p:tav>
                                        <p:tav tm="100000">
                                          <p:val>
                                            <p:strVal val="#ppt_w"/>
                                          </p:val>
                                        </p:tav>
                                      </p:tavLst>
                                    </p:anim>
                                    <p:anim calcmode="lin" valueType="num">
                                      <p:cBhvr>
                                        <p:cTn id="44" dur="1000" fill="hold"/>
                                        <p:tgtEl>
                                          <p:spTgt spid="6153"/>
                                        </p:tgtEl>
                                        <p:attrNameLst>
                                          <p:attrName>ppt_h</p:attrName>
                                        </p:attrNameLst>
                                      </p:cBhvr>
                                      <p:tavLst>
                                        <p:tav tm="0">
                                          <p:val>
                                            <p:fltVal val="0"/>
                                          </p:val>
                                        </p:tav>
                                        <p:tav tm="100000">
                                          <p:val>
                                            <p:strVal val="#ppt_h"/>
                                          </p:val>
                                        </p:tav>
                                      </p:tavLst>
                                    </p:anim>
                                    <p:anim calcmode="lin" valueType="num">
                                      <p:cBhvr>
                                        <p:cTn id="45" dur="1000" fill="hold"/>
                                        <p:tgtEl>
                                          <p:spTgt spid="6153"/>
                                        </p:tgtEl>
                                        <p:attrNameLst>
                                          <p:attrName>style.rotation</p:attrName>
                                        </p:attrNameLst>
                                      </p:cBhvr>
                                      <p:tavLst>
                                        <p:tav tm="0">
                                          <p:val>
                                            <p:fltVal val="90"/>
                                          </p:val>
                                        </p:tav>
                                        <p:tav tm="100000">
                                          <p:val>
                                            <p:fltVal val="0"/>
                                          </p:val>
                                        </p:tav>
                                      </p:tavLst>
                                    </p:anim>
                                    <p:animEffect transition="in" filter="fade">
                                      <p:cBhvr>
                                        <p:cTn id="46" dur="1000"/>
                                        <p:tgtEl>
                                          <p:spTgt spid="6153"/>
                                        </p:tgtEl>
                                      </p:cBhvr>
                                    </p:animEffect>
                                  </p:childTnLst>
                                </p:cTn>
                              </p:par>
                            </p:childTnLst>
                          </p:cTn>
                        </p:par>
                        <p:par>
                          <p:cTn id="47" fill="hold" nodeType="afterGroup">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6156"/>
                                        </p:tgtEl>
                                        <p:attrNameLst>
                                          <p:attrName>style.visibility</p:attrName>
                                        </p:attrNameLst>
                                      </p:cBhvr>
                                      <p:to>
                                        <p:strVal val="visible"/>
                                      </p:to>
                                    </p:set>
                                    <p:animEffect transition="in" filter="fade">
                                      <p:cBhvr>
                                        <p:cTn id="50"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6" grpId="0" animBg="1"/>
      <p:bldP spid="6157" grpId="0" animBg="1"/>
      <p:bldP spid="61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9212" y="36513"/>
            <a:ext cx="90185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US" sz="4000" b="1" dirty="0">
                <a:solidFill>
                  <a:srgbClr val="66FF33"/>
                </a:solidFill>
                <a:latin typeface="Cambria" pitchFamily="18" charset="0"/>
                <a:cs typeface="Times New Roman" pitchFamily="18" charset="0"/>
              </a:rPr>
              <a:t>NRCS</a:t>
            </a:r>
          </a:p>
          <a:p>
            <a:pPr algn="ctr" eaLnBrk="0" hangingPunct="0"/>
            <a:r>
              <a:rPr lang="en-US" sz="4000" b="1" dirty="0">
                <a:solidFill>
                  <a:srgbClr val="66FF33"/>
                </a:solidFill>
                <a:latin typeface="Cambria" pitchFamily="18" charset="0"/>
                <a:cs typeface="Times New Roman" pitchFamily="18" charset="0"/>
              </a:rPr>
              <a:t>CONSERVATION PRACTICE STANDARD</a:t>
            </a:r>
            <a:endParaRPr lang="en-US" sz="4000" b="1" dirty="0">
              <a:solidFill>
                <a:srgbClr val="66FF33"/>
              </a:solidFill>
              <a:latin typeface="Cambria" pitchFamily="18" charset="0"/>
            </a:endParaRPr>
          </a:p>
          <a:p>
            <a:pPr algn="ctr" eaLnBrk="0" hangingPunct="0"/>
            <a:r>
              <a:rPr lang="en-US" sz="4000" b="1" dirty="0">
                <a:solidFill>
                  <a:srgbClr val="66FF33"/>
                </a:solidFill>
                <a:latin typeface="Cambria" pitchFamily="18" charset="0"/>
                <a:cs typeface="Times New Roman" pitchFamily="18" charset="0"/>
              </a:rPr>
              <a:t>INTEGRATED PEST MANAGEMENT</a:t>
            </a:r>
          </a:p>
          <a:p>
            <a:pPr algn="ctr" eaLnBrk="0" hangingPunct="0"/>
            <a:r>
              <a:rPr lang="en-US" sz="4000" b="1" dirty="0">
                <a:solidFill>
                  <a:srgbClr val="66FF33"/>
                </a:solidFill>
                <a:latin typeface="Cambria" pitchFamily="18" charset="0"/>
                <a:cs typeface="Times New Roman" pitchFamily="18" charset="0"/>
              </a:rPr>
              <a:t> (IPM) EQIP Code 595</a:t>
            </a:r>
            <a:r>
              <a:rPr lang="en-US" sz="4000" b="1" dirty="0">
                <a:solidFill>
                  <a:srgbClr val="66FF33"/>
                </a:solidFill>
                <a:latin typeface="Cambria" pitchFamily="18" charset="0"/>
              </a:rPr>
              <a:t> </a:t>
            </a:r>
          </a:p>
        </p:txBody>
      </p:sp>
      <p:sp>
        <p:nvSpPr>
          <p:cNvPr id="17411" name="Rectangle 3"/>
          <p:cNvSpPr>
            <a:spLocks noChangeArrowheads="1"/>
          </p:cNvSpPr>
          <p:nvPr/>
        </p:nvSpPr>
        <p:spPr bwMode="auto">
          <a:xfrm>
            <a:off x="152400" y="3614738"/>
            <a:ext cx="5943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tabLst>
                <a:tab pos="228600" algn="l"/>
              </a:tabLst>
            </a:pPr>
            <a:r>
              <a:rPr lang="en-US" sz="3600" dirty="0">
                <a:solidFill>
                  <a:schemeClr val="bg1"/>
                </a:solidFill>
                <a:latin typeface="Cambria" pitchFamily="18" charset="0"/>
                <a:cs typeface="Times New Roman" pitchFamily="18" charset="0"/>
              </a:rPr>
              <a:t>A site-specific combination</a:t>
            </a:r>
          </a:p>
          <a:p>
            <a:pPr eaLnBrk="0" hangingPunct="0">
              <a:tabLst>
                <a:tab pos="228600" algn="l"/>
              </a:tabLst>
            </a:pPr>
            <a:r>
              <a:rPr lang="en-US" sz="3600" dirty="0">
                <a:solidFill>
                  <a:schemeClr val="bg1"/>
                </a:solidFill>
                <a:latin typeface="Cambria" pitchFamily="18" charset="0"/>
                <a:cs typeface="Times New Roman" pitchFamily="18" charset="0"/>
              </a:rPr>
              <a:t>of pest prevention, pest avoidance, pest monitoring, and pest suppression strategies (PAMS).</a:t>
            </a:r>
            <a:endParaRPr lang="en-US" dirty="0">
              <a:solidFill>
                <a:schemeClr val="bg1"/>
              </a:solidFill>
            </a:endParaRPr>
          </a:p>
        </p:txBody>
      </p:sp>
      <p:pic>
        <p:nvPicPr>
          <p:cNvPr id="17412" name="Picture 2" descr="k519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75" y="3505200"/>
            <a:ext cx="3019425" cy="19812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Box 4"/>
          <p:cNvSpPr txBox="1">
            <a:spLocks noChangeArrowheads="1"/>
          </p:cNvSpPr>
          <p:nvPr/>
        </p:nvSpPr>
        <p:spPr bwMode="auto">
          <a:xfrm>
            <a:off x="1524000" y="29210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sz="2400">
                <a:solidFill>
                  <a:schemeClr val="tx1"/>
                </a:solidFill>
                <a:latin typeface="Arial" charset="0"/>
              </a:defRPr>
            </a:lvl1pPr>
            <a:lvl2pPr marL="742950" indent="-285750" eaLnBrk="0" hangingPunct="0">
              <a:tabLst>
                <a:tab pos="228600" algn="l"/>
              </a:tabLst>
              <a:defRPr sz="2400">
                <a:solidFill>
                  <a:schemeClr val="tx1"/>
                </a:solidFill>
                <a:latin typeface="Arial" charset="0"/>
              </a:defRPr>
            </a:lvl2pPr>
            <a:lvl3pPr marL="1143000" indent="-228600" eaLnBrk="0" hangingPunct="0">
              <a:tabLst>
                <a:tab pos="228600" algn="l"/>
              </a:tabLst>
              <a:defRPr sz="2400">
                <a:solidFill>
                  <a:schemeClr val="tx1"/>
                </a:solidFill>
                <a:latin typeface="Arial" charset="0"/>
              </a:defRPr>
            </a:lvl3pPr>
            <a:lvl4pPr marL="1600200" indent="-228600" eaLnBrk="0" hangingPunct="0">
              <a:tabLst>
                <a:tab pos="228600" algn="l"/>
              </a:tabLst>
              <a:defRPr sz="2400">
                <a:solidFill>
                  <a:schemeClr val="tx1"/>
                </a:solidFill>
                <a:latin typeface="Arial" charset="0"/>
              </a:defRPr>
            </a:lvl4pPr>
            <a:lvl5pPr marL="2057400" indent="-228600" eaLnBrk="0" hangingPunct="0">
              <a:tabLst>
                <a:tab pos="228600" algn="l"/>
              </a:tabLst>
              <a:defRPr sz="2400">
                <a:solidFill>
                  <a:schemeClr val="tx1"/>
                </a:solidFill>
                <a:latin typeface="Arial" charset="0"/>
              </a:defRPr>
            </a:lvl5pPr>
            <a:lvl6pPr marL="2514600" indent="-228600" eaLnBrk="0" fontAlgn="base" hangingPunct="0">
              <a:spcBef>
                <a:spcPct val="0"/>
              </a:spcBef>
              <a:spcAft>
                <a:spcPct val="0"/>
              </a:spcAft>
              <a:tabLst>
                <a:tab pos="228600" algn="l"/>
              </a:tabLst>
              <a:defRPr sz="2400">
                <a:solidFill>
                  <a:schemeClr val="tx1"/>
                </a:solidFill>
                <a:latin typeface="Arial" charset="0"/>
              </a:defRPr>
            </a:lvl6pPr>
            <a:lvl7pPr marL="2971800" indent="-228600" eaLnBrk="0" fontAlgn="base" hangingPunct="0">
              <a:spcBef>
                <a:spcPct val="0"/>
              </a:spcBef>
              <a:spcAft>
                <a:spcPct val="0"/>
              </a:spcAft>
              <a:tabLst>
                <a:tab pos="228600" algn="l"/>
              </a:tabLst>
              <a:defRPr sz="2400">
                <a:solidFill>
                  <a:schemeClr val="tx1"/>
                </a:solidFill>
                <a:latin typeface="Arial" charset="0"/>
              </a:defRPr>
            </a:lvl7pPr>
            <a:lvl8pPr marL="3429000" indent="-228600" eaLnBrk="0" fontAlgn="base" hangingPunct="0">
              <a:spcBef>
                <a:spcPct val="0"/>
              </a:spcBef>
              <a:spcAft>
                <a:spcPct val="0"/>
              </a:spcAft>
              <a:tabLst>
                <a:tab pos="228600" algn="l"/>
              </a:tabLst>
              <a:defRPr sz="2400">
                <a:solidFill>
                  <a:schemeClr val="tx1"/>
                </a:solidFill>
                <a:latin typeface="Arial" charset="0"/>
              </a:defRPr>
            </a:lvl8pPr>
            <a:lvl9pPr marL="3886200" indent="-228600" eaLnBrk="0" fontAlgn="base" hangingPunct="0">
              <a:spcBef>
                <a:spcPct val="0"/>
              </a:spcBef>
              <a:spcAft>
                <a:spcPct val="0"/>
              </a:spcAft>
              <a:tabLst>
                <a:tab pos="228600" algn="l"/>
              </a:tabLst>
              <a:defRPr sz="2400">
                <a:solidFill>
                  <a:schemeClr val="tx1"/>
                </a:solidFill>
                <a:latin typeface="Arial" charset="0"/>
              </a:defRPr>
            </a:lvl9pPr>
          </a:lstStyle>
          <a:p>
            <a:r>
              <a:rPr lang="en-US" sz="3200" b="1" dirty="0">
                <a:solidFill>
                  <a:schemeClr val="bg1"/>
                </a:solidFill>
                <a:latin typeface="Cambria" pitchFamily="18" charset="0"/>
                <a:cs typeface="Times New Roman" pitchFamily="18" charset="0"/>
              </a:rPr>
              <a:t>DEFINITION</a:t>
            </a:r>
          </a:p>
        </p:txBody>
      </p:sp>
    </p:spTree>
    <p:extLst>
      <p:ext uri="{BB962C8B-B14F-4D97-AF65-F5344CB8AC3E}">
        <p14:creationId xmlns:p14="http://schemas.microsoft.com/office/powerpoint/2010/main" val="415430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81000" y="1219200"/>
            <a:ext cx="8382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0" hangingPunct="0">
              <a:buClr>
                <a:schemeClr val="bg1"/>
              </a:buClr>
              <a:buSzPct val="125000"/>
              <a:buFont typeface="Arial" pitchFamily="34" charset="0"/>
              <a:buChar char="•"/>
              <a:tabLst>
                <a:tab pos="228600" algn="l"/>
              </a:tabLst>
            </a:pPr>
            <a:r>
              <a:rPr lang="en-US" sz="3400" u="sng" dirty="0" smtClean="0">
                <a:solidFill>
                  <a:schemeClr val="bg1"/>
                </a:solidFill>
                <a:latin typeface="Cambria" pitchFamily="18" charset="0"/>
                <a:cs typeface="Times New Roman" pitchFamily="18" charset="0"/>
              </a:rPr>
              <a:t>Off-site </a:t>
            </a:r>
            <a:r>
              <a:rPr lang="en-US" sz="3400" u="sng" dirty="0">
                <a:solidFill>
                  <a:schemeClr val="bg1"/>
                </a:solidFill>
                <a:latin typeface="Cambria" pitchFamily="18" charset="0"/>
                <a:cs typeface="Times New Roman" pitchFamily="18" charset="0"/>
              </a:rPr>
              <a:t>pesticide risks </a:t>
            </a:r>
            <a:r>
              <a:rPr lang="en-US" sz="3400" dirty="0">
                <a:solidFill>
                  <a:schemeClr val="bg1"/>
                </a:solidFill>
                <a:latin typeface="Cambria" pitchFamily="18" charset="0"/>
                <a:cs typeface="Times New Roman" pitchFamily="18" charset="0"/>
              </a:rPr>
              <a:t>to water</a:t>
            </a:r>
            <a:endParaRPr lang="en-US" sz="3400" dirty="0">
              <a:solidFill>
                <a:schemeClr val="bg1"/>
              </a:solidFill>
              <a:latin typeface="Cambria" pitchFamily="18" charset="0"/>
            </a:endParaRPr>
          </a:p>
          <a:p>
            <a:pPr marL="457200" indent="-457200" eaLnBrk="0" hangingPunct="0">
              <a:buClr>
                <a:schemeClr val="bg1"/>
              </a:buClr>
              <a:buSzPct val="125000"/>
              <a:buFont typeface="Arial" pitchFamily="34" charset="0"/>
              <a:buChar char="•"/>
              <a:tabLst>
                <a:tab pos="228600" algn="l"/>
              </a:tabLst>
            </a:pPr>
            <a:r>
              <a:rPr lang="en-US" sz="3400" u="sng" dirty="0" smtClean="0">
                <a:solidFill>
                  <a:schemeClr val="bg1"/>
                </a:solidFill>
                <a:latin typeface="Cambria" pitchFamily="18" charset="0"/>
                <a:cs typeface="Times New Roman" pitchFamily="18" charset="0"/>
              </a:rPr>
              <a:t>Off-site </a:t>
            </a:r>
            <a:r>
              <a:rPr lang="en-US" sz="3400" u="sng" dirty="0">
                <a:solidFill>
                  <a:schemeClr val="bg1"/>
                </a:solidFill>
                <a:latin typeface="Cambria" pitchFamily="18" charset="0"/>
                <a:cs typeface="Times New Roman" pitchFamily="18" charset="0"/>
              </a:rPr>
              <a:t>pesticide risks </a:t>
            </a:r>
            <a:r>
              <a:rPr lang="en-US" sz="3400" dirty="0">
                <a:solidFill>
                  <a:schemeClr val="bg1"/>
                </a:solidFill>
                <a:latin typeface="Cambria" pitchFamily="18" charset="0"/>
                <a:cs typeface="Times New Roman" pitchFamily="18" charset="0"/>
              </a:rPr>
              <a:t>to soil, water, </a:t>
            </a:r>
            <a:r>
              <a:rPr lang="en-US" sz="3400" dirty="0" smtClean="0">
                <a:solidFill>
                  <a:schemeClr val="bg1"/>
                </a:solidFill>
                <a:latin typeface="Cambria" pitchFamily="18" charset="0"/>
                <a:cs typeface="Times New Roman" pitchFamily="18" charset="0"/>
              </a:rPr>
              <a:t>air, plants</a:t>
            </a:r>
            <a:r>
              <a:rPr lang="en-US" sz="3400" dirty="0">
                <a:solidFill>
                  <a:schemeClr val="bg1"/>
                </a:solidFill>
                <a:latin typeface="Cambria" pitchFamily="18" charset="0"/>
                <a:cs typeface="Times New Roman" pitchFamily="18" charset="0"/>
              </a:rPr>
              <a:t>, animals, and humans </a:t>
            </a:r>
            <a:r>
              <a:rPr lang="en-US" sz="3400" dirty="0" smtClean="0">
                <a:solidFill>
                  <a:schemeClr val="bg1"/>
                </a:solidFill>
                <a:latin typeface="Cambria" pitchFamily="18" charset="0"/>
                <a:cs typeface="Times New Roman" pitchFamily="18" charset="0"/>
              </a:rPr>
              <a:t>from drift </a:t>
            </a:r>
            <a:r>
              <a:rPr lang="en-US" sz="3400" smtClean="0">
                <a:solidFill>
                  <a:schemeClr val="bg1"/>
                </a:solidFill>
                <a:latin typeface="Cambria" pitchFamily="18" charset="0"/>
                <a:cs typeface="Times New Roman" pitchFamily="18" charset="0"/>
              </a:rPr>
              <a:t>and volatilization </a:t>
            </a:r>
            <a:r>
              <a:rPr lang="en-US" sz="3400" dirty="0">
                <a:solidFill>
                  <a:schemeClr val="bg1"/>
                </a:solidFill>
                <a:latin typeface="Cambria" pitchFamily="18" charset="0"/>
                <a:cs typeface="Times New Roman" pitchFamily="18" charset="0"/>
              </a:rPr>
              <a:t>losses.</a:t>
            </a:r>
            <a:endParaRPr lang="en-US" sz="3400" dirty="0">
              <a:solidFill>
                <a:schemeClr val="bg1"/>
              </a:solidFill>
              <a:latin typeface="Cambria" pitchFamily="18" charset="0"/>
            </a:endParaRPr>
          </a:p>
          <a:p>
            <a:pPr marL="457200" indent="-457200" eaLnBrk="0" hangingPunct="0">
              <a:buClr>
                <a:schemeClr val="bg1"/>
              </a:buClr>
              <a:buSzPct val="125000"/>
              <a:buFont typeface="Arial" pitchFamily="34" charset="0"/>
              <a:buChar char="•"/>
              <a:tabLst>
                <a:tab pos="228600" algn="l"/>
              </a:tabLst>
            </a:pPr>
            <a:r>
              <a:rPr lang="en-US" sz="3400" u="sng" dirty="0" smtClean="0">
                <a:solidFill>
                  <a:schemeClr val="bg1"/>
                </a:solidFill>
                <a:latin typeface="Cambria" pitchFamily="18" charset="0"/>
                <a:cs typeface="Times New Roman" pitchFamily="18" charset="0"/>
              </a:rPr>
              <a:t>On-site </a:t>
            </a:r>
            <a:r>
              <a:rPr lang="en-US" sz="3400" u="sng" dirty="0">
                <a:solidFill>
                  <a:schemeClr val="bg1"/>
                </a:solidFill>
                <a:latin typeface="Cambria" pitchFamily="18" charset="0"/>
                <a:cs typeface="Times New Roman" pitchFamily="18" charset="0"/>
              </a:rPr>
              <a:t>pesticide risks </a:t>
            </a:r>
            <a:r>
              <a:rPr lang="en-US" sz="3400" dirty="0">
                <a:solidFill>
                  <a:schemeClr val="bg1"/>
                </a:solidFill>
                <a:latin typeface="Cambria" pitchFamily="18" charset="0"/>
                <a:cs typeface="Times New Roman" pitchFamily="18" charset="0"/>
              </a:rPr>
              <a:t>to </a:t>
            </a:r>
            <a:r>
              <a:rPr lang="en-US" sz="3400" dirty="0" smtClean="0">
                <a:solidFill>
                  <a:schemeClr val="bg1"/>
                </a:solidFill>
                <a:latin typeface="Cambria" pitchFamily="18" charset="0"/>
                <a:cs typeface="Times New Roman" pitchFamily="18" charset="0"/>
              </a:rPr>
              <a:t>pollinators and </a:t>
            </a:r>
            <a:r>
              <a:rPr lang="en-US" sz="3400" dirty="0">
                <a:solidFill>
                  <a:schemeClr val="bg1"/>
                </a:solidFill>
                <a:latin typeface="Cambria" pitchFamily="18" charset="0"/>
                <a:cs typeface="Times New Roman" pitchFamily="18" charset="0"/>
              </a:rPr>
              <a:t>other beneficial species </a:t>
            </a:r>
            <a:r>
              <a:rPr lang="en-US" sz="3400" dirty="0" smtClean="0">
                <a:solidFill>
                  <a:schemeClr val="bg1"/>
                </a:solidFill>
                <a:latin typeface="Cambria" pitchFamily="18" charset="0"/>
                <a:cs typeface="Times New Roman" pitchFamily="18" charset="0"/>
              </a:rPr>
              <a:t>through direct </a:t>
            </a:r>
            <a:r>
              <a:rPr lang="en-US" sz="3400" dirty="0">
                <a:solidFill>
                  <a:schemeClr val="bg1"/>
                </a:solidFill>
                <a:latin typeface="Cambria" pitchFamily="18" charset="0"/>
                <a:cs typeface="Times New Roman" pitchFamily="18" charset="0"/>
              </a:rPr>
              <a:t>contact.</a:t>
            </a:r>
            <a:endParaRPr lang="en-US" sz="3400" dirty="0">
              <a:solidFill>
                <a:schemeClr val="bg1"/>
              </a:solidFill>
              <a:latin typeface="Cambria" pitchFamily="18" charset="0"/>
            </a:endParaRPr>
          </a:p>
          <a:p>
            <a:pPr marL="457200" indent="-457200" eaLnBrk="0" hangingPunct="0">
              <a:buClr>
                <a:schemeClr val="bg1"/>
              </a:buClr>
              <a:buSzPct val="125000"/>
              <a:buFont typeface="Arial" pitchFamily="34" charset="0"/>
              <a:buChar char="•"/>
              <a:tabLst>
                <a:tab pos="228600" algn="l"/>
              </a:tabLst>
            </a:pPr>
            <a:r>
              <a:rPr lang="en-US" sz="3400" dirty="0" smtClean="0">
                <a:solidFill>
                  <a:schemeClr val="bg1"/>
                </a:solidFill>
                <a:latin typeface="Cambria" pitchFamily="18" charset="0"/>
                <a:cs typeface="Times New Roman" pitchFamily="18" charset="0"/>
              </a:rPr>
              <a:t>Cultural</a:t>
            </a:r>
            <a:r>
              <a:rPr lang="en-US" sz="3400" dirty="0">
                <a:solidFill>
                  <a:schemeClr val="bg1"/>
                </a:solidFill>
                <a:latin typeface="Cambria" pitchFamily="18" charset="0"/>
                <a:cs typeface="Times New Roman" pitchFamily="18" charset="0"/>
              </a:rPr>
              <a:t>, mechanical, and </a:t>
            </a:r>
            <a:r>
              <a:rPr lang="en-US" sz="3400" dirty="0" smtClean="0">
                <a:solidFill>
                  <a:schemeClr val="bg1"/>
                </a:solidFill>
                <a:latin typeface="Cambria" pitchFamily="18" charset="0"/>
                <a:cs typeface="Times New Roman" pitchFamily="18" charset="0"/>
              </a:rPr>
              <a:t>biological </a:t>
            </a:r>
            <a:r>
              <a:rPr lang="en-US" sz="3400" u="sng" dirty="0" smtClean="0">
                <a:solidFill>
                  <a:schemeClr val="bg1"/>
                </a:solidFill>
                <a:latin typeface="Cambria" pitchFamily="18" charset="0"/>
                <a:cs typeface="Times New Roman" pitchFamily="18" charset="0"/>
              </a:rPr>
              <a:t>pest suppression </a:t>
            </a:r>
            <a:r>
              <a:rPr lang="en-US" sz="3400" u="sng" dirty="0">
                <a:solidFill>
                  <a:schemeClr val="bg1"/>
                </a:solidFill>
                <a:latin typeface="Cambria" pitchFamily="18" charset="0"/>
                <a:cs typeface="Times New Roman" pitchFamily="18" charset="0"/>
              </a:rPr>
              <a:t>risks </a:t>
            </a:r>
            <a:r>
              <a:rPr lang="en-US" sz="3400" dirty="0">
                <a:solidFill>
                  <a:schemeClr val="bg1"/>
                </a:solidFill>
                <a:latin typeface="Cambria" pitchFamily="18" charset="0"/>
                <a:cs typeface="Times New Roman" pitchFamily="18" charset="0"/>
              </a:rPr>
              <a:t>to soil, water, </a:t>
            </a:r>
            <a:r>
              <a:rPr lang="en-US" sz="3400" dirty="0" smtClean="0">
                <a:solidFill>
                  <a:schemeClr val="bg1"/>
                </a:solidFill>
                <a:latin typeface="Cambria" pitchFamily="18" charset="0"/>
                <a:cs typeface="Times New Roman" pitchFamily="18" charset="0"/>
              </a:rPr>
              <a:t>air, plants</a:t>
            </a:r>
            <a:r>
              <a:rPr lang="en-US" sz="3400" dirty="0">
                <a:solidFill>
                  <a:schemeClr val="bg1"/>
                </a:solidFill>
                <a:latin typeface="Cambria" pitchFamily="18" charset="0"/>
                <a:cs typeface="Times New Roman" pitchFamily="18" charset="0"/>
              </a:rPr>
              <a:t>, animals, and humans.</a:t>
            </a:r>
            <a:endParaRPr lang="en-US" sz="3400" dirty="0">
              <a:solidFill>
                <a:schemeClr val="bg1"/>
              </a:solidFill>
              <a:latin typeface="Cambria" pitchFamily="18" charset="0"/>
            </a:endParaRPr>
          </a:p>
        </p:txBody>
      </p:sp>
      <p:sp>
        <p:nvSpPr>
          <p:cNvPr id="18435" name="TextBox 2"/>
          <p:cNvSpPr txBox="1">
            <a:spLocks noChangeArrowheads="1"/>
          </p:cNvSpPr>
          <p:nvPr/>
        </p:nvSpPr>
        <p:spPr bwMode="auto">
          <a:xfrm>
            <a:off x="3352800" y="304800"/>
            <a:ext cx="266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sz="2400">
                <a:solidFill>
                  <a:schemeClr val="tx1"/>
                </a:solidFill>
                <a:latin typeface="Arial" charset="0"/>
              </a:defRPr>
            </a:lvl1pPr>
            <a:lvl2pPr marL="742950" indent="-285750" eaLnBrk="0" hangingPunct="0">
              <a:tabLst>
                <a:tab pos="228600" algn="l"/>
              </a:tabLst>
              <a:defRPr sz="2400">
                <a:solidFill>
                  <a:schemeClr val="tx1"/>
                </a:solidFill>
                <a:latin typeface="Arial" charset="0"/>
              </a:defRPr>
            </a:lvl2pPr>
            <a:lvl3pPr marL="1143000" indent="-228600" eaLnBrk="0" hangingPunct="0">
              <a:tabLst>
                <a:tab pos="228600" algn="l"/>
              </a:tabLst>
              <a:defRPr sz="2400">
                <a:solidFill>
                  <a:schemeClr val="tx1"/>
                </a:solidFill>
                <a:latin typeface="Arial" charset="0"/>
              </a:defRPr>
            </a:lvl3pPr>
            <a:lvl4pPr marL="1600200" indent="-228600" eaLnBrk="0" hangingPunct="0">
              <a:tabLst>
                <a:tab pos="228600" algn="l"/>
              </a:tabLst>
              <a:defRPr sz="2400">
                <a:solidFill>
                  <a:schemeClr val="tx1"/>
                </a:solidFill>
                <a:latin typeface="Arial" charset="0"/>
              </a:defRPr>
            </a:lvl4pPr>
            <a:lvl5pPr marL="2057400" indent="-228600" eaLnBrk="0" hangingPunct="0">
              <a:tabLst>
                <a:tab pos="228600" algn="l"/>
              </a:tabLst>
              <a:defRPr sz="2400">
                <a:solidFill>
                  <a:schemeClr val="tx1"/>
                </a:solidFill>
                <a:latin typeface="Arial" charset="0"/>
              </a:defRPr>
            </a:lvl5pPr>
            <a:lvl6pPr marL="2514600" indent="-228600" eaLnBrk="0" fontAlgn="base" hangingPunct="0">
              <a:spcBef>
                <a:spcPct val="0"/>
              </a:spcBef>
              <a:spcAft>
                <a:spcPct val="0"/>
              </a:spcAft>
              <a:tabLst>
                <a:tab pos="228600" algn="l"/>
              </a:tabLst>
              <a:defRPr sz="2400">
                <a:solidFill>
                  <a:schemeClr val="tx1"/>
                </a:solidFill>
                <a:latin typeface="Arial" charset="0"/>
              </a:defRPr>
            </a:lvl6pPr>
            <a:lvl7pPr marL="2971800" indent="-228600" eaLnBrk="0" fontAlgn="base" hangingPunct="0">
              <a:spcBef>
                <a:spcPct val="0"/>
              </a:spcBef>
              <a:spcAft>
                <a:spcPct val="0"/>
              </a:spcAft>
              <a:tabLst>
                <a:tab pos="228600" algn="l"/>
              </a:tabLst>
              <a:defRPr sz="2400">
                <a:solidFill>
                  <a:schemeClr val="tx1"/>
                </a:solidFill>
                <a:latin typeface="Arial" charset="0"/>
              </a:defRPr>
            </a:lvl7pPr>
            <a:lvl8pPr marL="3429000" indent="-228600" eaLnBrk="0" fontAlgn="base" hangingPunct="0">
              <a:spcBef>
                <a:spcPct val="0"/>
              </a:spcBef>
              <a:spcAft>
                <a:spcPct val="0"/>
              </a:spcAft>
              <a:tabLst>
                <a:tab pos="228600" algn="l"/>
              </a:tabLst>
              <a:defRPr sz="2400">
                <a:solidFill>
                  <a:schemeClr val="tx1"/>
                </a:solidFill>
                <a:latin typeface="Arial" charset="0"/>
              </a:defRPr>
            </a:lvl8pPr>
            <a:lvl9pPr marL="3886200" indent="-228600" eaLnBrk="0" fontAlgn="base" hangingPunct="0">
              <a:spcBef>
                <a:spcPct val="0"/>
              </a:spcBef>
              <a:spcAft>
                <a:spcPct val="0"/>
              </a:spcAft>
              <a:tabLst>
                <a:tab pos="228600" algn="l"/>
              </a:tabLst>
              <a:defRPr sz="2400">
                <a:solidFill>
                  <a:schemeClr val="tx1"/>
                </a:solidFill>
                <a:latin typeface="Arial" charset="0"/>
              </a:defRPr>
            </a:lvl9pPr>
          </a:lstStyle>
          <a:p>
            <a:r>
              <a:rPr lang="en-US" sz="4000" b="1" dirty="0" smtClean="0">
                <a:solidFill>
                  <a:srgbClr val="00FA71"/>
                </a:solidFill>
                <a:latin typeface="Cambria" pitchFamily="18" charset="0"/>
                <a:cs typeface="Times New Roman" pitchFamily="18" charset="0"/>
              </a:rPr>
              <a:t>PURPOSE</a:t>
            </a:r>
            <a:r>
              <a:rPr lang="en-US" sz="4000" dirty="0" smtClean="0">
                <a:solidFill>
                  <a:schemeClr val="bg1"/>
                </a:solidFill>
                <a:latin typeface="Cambria" pitchFamily="18" charset="0"/>
                <a:cs typeface="Times New Roman" pitchFamily="18" charset="0"/>
              </a:rPr>
              <a:t> </a:t>
            </a:r>
            <a:endParaRPr lang="en-US" sz="4000" dirty="0">
              <a:solidFill>
                <a:schemeClr val="bg1"/>
              </a:solidFill>
              <a:latin typeface="Cambria" pitchFamily="18" charset="0"/>
            </a:endParaRPr>
          </a:p>
        </p:txBody>
      </p:sp>
    </p:spTree>
    <p:extLst>
      <p:ext uri="{BB962C8B-B14F-4D97-AF65-F5344CB8AC3E}">
        <p14:creationId xmlns:p14="http://schemas.microsoft.com/office/powerpoint/2010/main" val="342915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t>
            </a:r>
            <a:r>
              <a:rPr lang="en-US" b="1" dirty="0" smtClean="0">
                <a:solidFill>
                  <a:srgbClr val="00FA71"/>
                </a:solidFill>
                <a:latin typeface="Cambria" pitchFamily="18" charset="0"/>
              </a:rPr>
              <a:t>FY 2012 EQIP Practices</a:t>
            </a:r>
            <a:br>
              <a:rPr lang="en-US" b="1" dirty="0" smtClean="0">
                <a:solidFill>
                  <a:srgbClr val="00FA71"/>
                </a:solidFill>
                <a:latin typeface="Cambria" pitchFamily="18" charset="0"/>
              </a:rPr>
            </a:br>
            <a:r>
              <a:rPr lang="en-US" b="1" dirty="0" smtClean="0">
                <a:solidFill>
                  <a:srgbClr val="00FA71"/>
                </a:solidFill>
                <a:latin typeface="Cambria" pitchFamily="18" charset="0"/>
              </a:rPr>
              <a:t>     that Affect Insects </a:t>
            </a:r>
            <a:endParaRPr lang="en-US" b="1" dirty="0">
              <a:solidFill>
                <a:srgbClr val="00FA71"/>
              </a:solidFill>
              <a:latin typeface="Cambria" pitchFamily="18" charset="0"/>
            </a:endParaRPr>
          </a:p>
        </p:txBody>
      </p:sp>
      <p:sp>
        <p:nvSpPr>
          <p:cNvPr id="3" name="Content Placeholder 2"/>
          <p:cNvSpPr>
            <a:spLocks noGrp="1"/>
          </p:cNvSpPr>
          <p:nvPr>
            <p:ph idx="1"/>
          </p:nvPr>
        </p:nvSpPr>
        <p:spPr>
          <a:xfrm>
            <a:off x="838200" y="1600200"/>
            <a:ext cx="4419600" cy="4899388"/>
          </a:xfrm>
        </p:spPr>
        <p:txBody>
          <a:bodyPr>
            <a:normAutofit fontScale="47500" lnSpcReduction="20000"/>
          </a:bodyPr>
          <a:lstStyle/>
          <a:p>
            <a:pPr>
              <a:buSzPct val="125000"/>
            </a:pPr>
            <a:r>
              <a:rPr lang="en-US" sz="4000" dirty="0" smtClean="0">
                <a:solidFill>
                  <a:schemeClr val="bg1"/>
                </a:solidFill>
                <a:latin typeface="Cambria" pitchFamily="18" charset="0"/>
              </a:rPr>
              <a:t>Crop Rotation</a:t>
            </a:r>
          </a:p>
          <a:p>
            <a:pPr>
              <a:buSzPct val="125000"/>
            </a:pPr>
            <a:r>
              <a:rPr lang="en-US" sz="4000" dirty="0" smtClean="0">
                <a:solidFill>
                  <a:schemeClr val="bg1"/>
                </a:solidFill>
                <a:latin typeface="Cambria" pitchFamily="18" charset="0"/>
              </a:rPr>
              <a:t>Cover Crops</a:t>
            </a:r>
          </a:p>
          <a:p>
            <a:pPr>
              <a:buSzPct val="125000"/>
            </a:pPr>
            <a:r>
              <a:rPr lang="en-US" sz="4000" dirty="0" smtClean="0">
                <a:solidFill>
                  <a:schemeClr val="bg1"/>
                </a:solidFill>
                <a:latin typeface="Cambria" pitchFamily="18" charset="0"/>
              </a:rPr>
              <a:t>Field Border (Pollinator Habitat)</a:t>
            </a:r>
          </a:p>
          <a:p>
            <a:pPr>
              <a:buSzPct val="125000"/>
            </a:pPr>
            <a:r>
              <a:rPr lang="en-US" sz="4000" dirty="0" smtClean="0">
                <a:solidFill>
                  <a:schemeClr val="bg1"/>
                </a:solidFill>
                <a:latin typeface="Cambria" pitchFamily="18" charset="0"/>
              </a:rPr>
              <a:t>Forest Stand Improvement</a:t>
            </a:r>
          </a:p>
          <a:p>
            <a:pPr>
              <a:buSzPct val="125000"/>
            </a:pPr>
            <a:r>
              <a:rPr lang="en-US" sz="4000" dirty="0" smtClean="0">
                <a:solidFill>
                  <a:schemeClr val="bg1"/>
                </a:solidFill>
                <a:latin typeface="Cambria" pitchFamily="18" charset="0"/>
              </a:rPr>
              <a:t>Forage and Biomass Planting</a:t>
            </a:r>
          </a:p>
          <a:p>
            <a:pPr>
              <a:buSzPct val="125000"/>
            </a:pPr>
            <a:r>
              <a:rPr lang="en-US" sz="4000" dirty="0" smtClean="0">
                <a:solidFill>
                  <a:schemeClr val="bg1"/>
                </a:solidFill>
                <a:latin typeface="Cambria" pitchFamily="18" charset="0"/>
              </a:rPr>
              <a:t>Hedgerow Planting</a:t>
            </a:r>
          </a:p>
          <a:p>
            <a:pPr>
              <a:buSzPct val="125000"/>
            </a:pPr>
            <a:r>
              <a:rPr lang="en-US" sz="4000" dirty="0" smtClean="0">
                <a:solidFill>
                  <a:schemeClr val="bg1"/>
                </a:solidFill>
                <a:latin typeface="Cambria" pitchFamily="18" charset="0"/>
              </a:rPr>
              <a:t>Herbaceous Weed Management</a:t>
            </a:r>
          </a:p>
          <a:p>
            <a:pPr>
              <a:buSzPct val="125000"/>
            </a:pPr>
            <a:r>
              <a:rPr lang="en-US" sz="4000" dirty="0" smtClean="0">
                <a:solidFill>
                  <a:schemeClr val="bg1"/>
                </a:solidFill>
                <a:latin typeface="Cambria" pitchFamily="18" charset="0"/>
              </a:rPr>
              <a:t>Integrated Pest Management (595)</a:t>
            </a:r>
          </a:p>
          <a:p>
            <a:pPr>
              <a:buSzPct val="125000"/>
            </a:pPr>
            <a:r>
              <a:rPr lang="en-US" sz="4000" dirty="0" smtClean="0">
                <a:solidFill>
                  <a:schemeClr val="bg1"/>
                </a:solidFill>
                <a:latin typeface="Cambria" pitchFamily="18" charset="0"/>
              </a:rPr>
              <a:t>Residue Management</a:t>
            </a:r>
          </a:p>
          <a:p>
            <a:pPr>
              <a:buSzPct val="125000"/>
            </a:pPr>
            <a:r>
              <a:rPr lang="en-US" sz="4000" dirty="0" smtClean="0">
                <a:solidFill>
                  <a:schemeClr val="bg1"/>
                </a:solidFill>
                <a:latin typeface="Cambria" pitchFamily="18" charset="0"/>
              </a:rPr>
              <a:t>Strip Cropping</a:t>
            </a:r>
          </a:p>
          <a:p>
            <a:pPr>
              <a:buSzPct val="125000"/>
            </a:pPr>
            <a:r>
              <a:rPr lang="en-US" sz="4000" dirty="0" smtClean="0">
                <a:solidFill>
                  <a:schemeClr val="bg1"/>
                </a:solidFill>
                <a:latin typeface="Cambria" pitchFamily="18" charset="0"/>
              </a:rPr>
              <a:t>Wildlife Habitat</a:t>
            </a:r>
          </a:p>
          <a:p>
            <a:pPr>
              <a:buSzPct val="125000"/>
            </a:pPr>
            <a:r>
              <a:rPr lang="en-US" sz="4000" dirty="0" smtClean="0">
                <a:solidFill>
                  <a:schemeClr val="bg1"/>
                </a:solidFill>
                <a:latin typeface="Cambria" pitchFamily="18" charset="0"/>
              </a:rPr>
              <a:t>Windbreaks/Shelterbelt Management</a:t>
            </a:r>
          </a:p>
          <a:p>
            <a:pPr>
              <a:buSzPct val="125000"/>
            </a:pPr>
            <a:r>
              <a:rPr lang="en-US" sz="4000" dirty="0" smtClean="0">
                <a:solidFill>
                  <a:schemeClr val="bg1"/>
                </a:solidFill>
                <a:latin typeface="Cambria" pitchFamily="18" charset="0"/>
              </a:rPr>
              <a:t>Water Management</a:t>
            </a:r>
          </a:p>
          <a:p>
            <a:pPr>
              <a:buSzPct val="125000"/>
            </a:pPr>
            <a:r>
              <a:rPr lang="en-US" sz="4000" dirty="0" smtClean="0">
                <a:solidFill>
                  <a:schemeClr val="bg1"/>
                </a:solidFill>
                <a:latin typeface="Cambria" pitchFamily="18" charset="0"/>
              </a:rPr>
              <a:t>Nutrient Management</a:t>
            </a:r>
          </a:p>
          <a:p>
            <a:pPr>
              <a:buSzPct val="125000"/>
            </a:pPr>
            <a:r>
              <a:rPr lang="en-US" sz="4000" dirty="0" smtClean="0">
                <a:solidFill>
                  <a:schemeClr val="bg1"/>
                </a:solidFill>
                <a:latin typeface="Cambria" pitchFamily="18" charset="0"/>
              </a:rPr>
              <a:t>Pollinator Enhancement</a:t>
            </a:r>
          </a:p>
          <a:p>
            <a:pPr>
              <a:buSzPct val="125000"/>
            </a:pPr>
            <a:r>
              <a:rPr lang="en-US" sz="4000" dirty="0" smtClean="0">
                <a:solidFill>
                  <a:schemeClr val="bg1"/>
                </a:solidFill>
                <a:latin typeface="Cambria" pitchFamily="18" charset="0"/>
              </a:rPr>
              <a:t>Herbicide Resistance</a:t>
            </a:r>
          </a:p>
          <a:p>
            <a:endParaRPr lang="en-US" dirty="0" smtClean="0"/>
          </a:p>
          <a:p>
            <a:endParaRPr lang="en-US" dirty="0"/>
          </a:p>
        </p:txBody>
      </p:sp>
      <p:pic>
        <p:nvPicPr>
          <p:cNvPr id="4" name="Content Placeholder 7" descr="UF_IFAS_Live_Oak_Organi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50856" y="1143000"/>
            <a:ext cx="2678226" cy="5112975"/>
          </a:xfrm>
          <a:prstGeom prst="rect">
            <a:avLst/>
          </a:prstGeom>
          <a:ln w="19050">
            <a:solidFill>
              <a:schemeClr val="bg1"/>
            </a:solidFill>
          </a:ln>
        </p:spPr>
      </p:pic>
    </p:spTree>
    <p:extLst>
      <p:ext uri="{BB962C8B-B14F-4D97-AF65-F5344CB8AC3E}">
        <p14:creationId xmlns:p14="http://schemas.microsoft.com/office/powerpoint/2010/main" val="1718824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 name="Rounded Rectangle 4"/>
          <p:cNvSpPr/>
          <p:nvPr/>
        </p:nvSpPr>
        <p:spPr>
          <a:xfrm>
            <a:off x="304800" y="1371599"/>
            <a:ext cx="1524000" cy="20544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 Political</a:t>
            </a:r>
          </a:p>
          <a:p>
            <a:pPr algn="ctr"/>
            <a:r>
              <a:rPr lang="en-US" dirty="0" smtClean="0">
                <a:solidFill>
                  <a:schemeClr val="tx1"/>
                </a:solidFill>
              </a:rPr>
              <a:t> &amp; Regulatory Environment</a:t>
            </a:r>
            <a:endParaRPr lang="en-US" dirty="0">
              <a:solidFill>
                <a:schemeClr val="tx1"/>
              </a:solidFill>
            </a:endParaRPr>
          </a:p>
        </p:txBody>
      </p:sp>
      <p:sp>
        <p:nvSpPr>
          <p:cNvPr id="6" name="Rounded Rectangle 5"/>
          <p:cNvSpPr/>
          <p:nvPr/>
        </p:nvSpPr>
        <p:spPr>
          <a:xfrm>
            <a:off x="304800" y="4191000"/>
            <a:ext cx="1524000" cy="2057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a:t>
            </a:r>
          </a:p>
          <a:p>
            <a:pPr algn="ctr"/>
            <a:r>
              <a:rPr lang="en-US" dirty="0" smtClean="0">
                <a:solidFill>
                  <a:schemeClr val="tx1"/>
                </a:solidFill>
              </a:rPr>
              <a:t>&amp;</a:t>
            </a:r>
          </a:p>
          <a:p>
            <a:pPr algn="ctr"/>
            <a:r>
              <a:rPr lang="en-US" dirty="0" smtClean="0">
                <a:solidFill>
                  <a:schemeClr val="tx1"/>
                </a:solidFill>
              </a:rPr>
              <a:t> Biological Environment</a:t>
            </a:r>
            <a:endParaRPr lang="en-US" dirty="0">
              <a:solidFill>
                <a:schemeClr val="tx1"/>
              </a:solidFill>
            </a:endParaRPr>
          </a:p>
        </p:txBody>
      </p:sp>
      <p:sp>
        <p:nvSpPr>
          <p:cNvPr id="7" name="Rounded Rectangle 6"/>
          <p:cNvSpPr/>
          <p:nvPr/>
        </p:nvSpPr>
        <p:spPr>
          <a:xfrm>
            <a:off x="2133600" y="2316695"/>
            <a:ext cx="914400" cy="28252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Farm Size, Labor, Capital Debt, Land</a:t>
            </a:r>
            <a:endParaRPr lang="en-US" dirty="0">
              <a:solidFill>
                <a:schemeClr val="tx1"/>
              </a:solidFill>
            </a:endParaRPr>
          </a:p>
        </p:txBody>
      </p:sp>
      <p:sp>
        <p:nvSpPr>
          <p:cNvPr id="13" name="TextBox 12"/>
          <p:cNvSpPr txBox="1"/>
          <p:nvPr/>
        </p:nvSpPr>
        <p:spPr>
          <a:xfrm>
            <a:off x="3733800" y="1295400"/>
            <a:ext cx="1828800" cy="923330"/>
          </a:xfrm>
          <a:prstGeom prst="rect">
            <a:avLst/>
          </a:prstGeom>
          <a:solidFill>
            <a:srgbClr val="FFC000"/>
          </a:solidFill>
          <a:ln w="19050">
            <a:solidFill>
              <a:schemeClr val="tx1"/>
            </a:solidFill>
          </a:ln>
        </p:spPr>
        <p:txBody>
          <a:bodyPr wrap="square" rtlCol="0">
            <a:spAutoFit/>
          </a:bodyPr>
          <a:lstStyle/>
          <a:p>
            <a:pPr algn="ctr"/>
            <a:r>
              <a:rPr lang="en-US" dirty="0" smtClean="0"/>
              <a:t>Crop Ecology</a:t>
            </a:r>
          </a:p>
          <a:p>
            <a:pPr algn="ctr"/>
            <a:r>
              <a:rPr lang="en-US" dirty="0" smtClean="0"/>
              <a:t> &amp;</a:t>
            </a:r>
          </a:p>
          <a:p>
            <a:pPr algn="ctr"/>
            <a:r>
              <a:rPr lang="en-US" dirty="0" smtClean="0"/>
              <a:t> Management</a:t>
            </a:r>
            <a:endParaRPr lang="en-US" dirty="0"/>
          </a:p>
        </p:txBody>
      </p:sp>
      <p:cxnSp>
        <p:nvCxnSpPr>
          <p:cNvPr id="16" name="Straight Connector 15"/>
          <p:cNvCxnSpPr/>
          <p:nvPr/>
        </p:nvCxnSpPr>
        <p:spPr>
          <a:xfrm>
            <a:off x="3238500" y="990600"/>
            <a:ext cx="2857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38500" y="990600"/>
            <a:ext cx="38100" cy="5127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38600" y="2514600"/>
            <a:ext cx="1207576" cy="369332"/>
          </a:xfrm>
          <a:prstGeom prst="rect">
            <a:avLst/>
          </a:prstGeom>
          <a:solidFill>
            <a:srgbClr val="CC9900"/>
          </a:solidFill>
          <a:ln w="19050">
            <a:solidFill>
              <a:schemeClr val="tx1"/>
            </a:solidFill>
          </a:ln>
        </p:spPr>
        <p:txBody>
          <a:bodyPr wrap="square" rtlCol="0">
            <a:spAutoFit/>
          </a:bodyPr>
          <a:lstStyle/>
          <a:p>
            <a:r>
              <a:rPr lang="en-US" dirty="0" smtClean="0"/>
              <a:t>Soil Health</a:t>
            </a:r>
            <a:endParaRPr lang="en-US" dirty="0"/>
          </a:p>
        </p:txBody>
      </p:sp>
      <p:sp>
        <p:nvSpPr>
          <p:cNvPr id="25" name="TextBox 24"/>
          <p:cNvSpPr txBox="1"/>
          <p:nvPr/>
        </p:nvSpPr>
        <p:spPr>
          <a:xfrm>
            <a:off x="3429000" y="3124200"/>
            <a:ext cx="2438400" cy="1477328"/>
          </a:xfrm>
          <a:prstGeom prst="rect">
            <a:avLst/>
          </a:prstGeom>
          <a:solidFill>
            <a:srgbClr val="00A800"/>
          </a:solidFill>
          <a:ln w="19050">
            <a:solidFill>
              <a:schemeClr val="tx1"/>
            </a:solidFill>
          </a:ln>
        </p:spPr>
        <p:txBody>
          <a:bodyPr wrap="square" rtlCol="0">
            <a:spAutoFit/>
          </a:bodyPr>
          <a:lstStyle/>
          <a:p>
            <a:r>
              <a:rPr lang="en-US" dirty="0" smtClean="0"/>
              <a:t>Materials Containment</a:t>
            </a:r>
          </a:p>
          <a:p>
            <a:pPr marL="742950" lvl="1" indent="-285750">
              <a:buFont typeface="Arial" pitchFamily="34" charset="0"/>
              <a:buChar char="•"/>
            </a:pPr>
            <a:r>
              <a:rPr lang="en-US" dirty="0" smtClean="0"/>
              <a:t>Soil</a:t>
            </a:r>
          </a:p>
          <a:p>
            <a:pPr marL="742950" lvl="1" indent="-285750">
              <a:buFont typeface="Arial" pitchFamily="34" charset="0"/>
              <a:buChar char="•"/>
            </a:pPr>
            <a:r>
              <a:rPr lang="en-US" dirty="0" smtClean="0"/>
              <a:t>Residues</a:t>
            </a:r>
          </a:p>
          <a:p>
            <a:pPr marL="742950" lvl="1" indent="-285750">
              <a:buFont typeface="Arial" pitchFamily="34" charset="0"/>
              <a:buChar char="•"/>
            </a:pPr>
            <a:r>
              <a:rPr lang="en-US" dirty="0" smtClean="0"/>
              <a:t>Nutrients</a:t>
            </a:r>
          </a:p>
          <a:p>
            <a:pPr marL="742950" lvl="1" indent="-285750">
              <a:buFont typeface="Arial" pitchFamily="34" charset="0"/>
              <a:buChar char="•"/>
            </a:pPr>
            <a:r>
              <a:rPr lang="en-US" dirty="0" smtClean="0"/>
              <a:t>Pesticides</a:t>
            </a:r>
            <a:endParaRPr lang="en-US" dirty="0"/>
          </a:p>
        </p:txBody>
      </p:sp>
      <p:sp>
        <p:nvSpPr>
          <p:cNvPr id="26" name="TextBox 25"/>
          <p:cNvSpPr txBox="1"/>
          <p:nvPr/>
        </p:nvSpPr>
        <p:spPr>
          <a:xfrm>
            <a:off x="3657600" y="4876800"/>
            <a:ext cx="2057400" cy="923330"/>
          </a:xfrm>
          <a:prstGeom prst="rect">
            <a:avLst/>
          </a:prstGeom>
          <a:solidFill>
            <a:srgbClr val="FFFF00"/>
          </a:solidFill>
          <a:ln w="19050">
            <a:solidFill>
              <a:schemeClr val="tx1"/>
            </a:solidFill>
          </a:ln>
        </p:spPr>
        <p:txBody>
          <a:bodyPr wrap="square" rtlCol="0">
            <a:spAutoFit/>
          </a:bodyPr>
          <a:lstStyle/>
          <a:p>
            <a:pPr algn="ctr"/>
            <a:r>
              <a:rPr lang="en-US" dirty="0" smtClean="0"/>
              <a:t>Pest Management Above &amp; Below Ground</a:t>
            </a:r>
            <a:endParaRPr lang="en-US" dirty="0"/>
          </a:p>
        </p:txBody>
      </p:sp>
      <p:sp>
        <p:nvSpPr>
          <p:cNvPr id="27" name="Rounded Rectangle 26"/>
          <p:cNvSpPr/>
          <p:nvPr/>
        </p:nvSpPr>
        <p:spPr>
          <a:xfrm>
            <a:off x="6324600" y="2316695"/>
            <a:ext cx="1371600" cy="28252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Efficiencies &amp;</a:t>
            </a:r>
          </a:p>
          <a:p>
            <a:pPr algn="ctr"/>
            <a:r>
              <a:rPr lang="en-US" dirty="0" smtClean="0">
                <a:solidFill>
                  <a:schemeClr val="tx1"/>
                </a:solidFill>
              </a:rPr>
              <a:t> Cost of Production</a:t>
            </a:r>
            <a:endParaRPr lang="en-US" dirty="0">
              <a:solidFill>
                <a:schemeClr val="tx1"/>
              </a:solidFill>
            </a:endParaRPr>
          </a:p>
        </p:txBody>
      </p:sp>
      <p:cxnSp>
        <p:nvCxnSpPr>
          <p:cNvPr id="29" name="Straight Connector 28"/>
          <p:cNvCxnSpPr/>
          <p:nvPr/>
        </p:nvCxnSpPr>
        <p:spPr>
          <a:xfrm>
            <a:off x="6096000" y="990600"/>
            <a:ext cx="0" cy="5127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a:off x="990600" y="3581400"/>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90800" y="76200"/>
            <a:ext cx="4476738" cy="769441"/>
          </a:xfrm>
          <a:prstGeom prst="rect">
            <a:avLst/>
          </a:prstGeom>
          <a:noFill/>
        </p:spPr>
        <p:txBody>
          <a:bodyPr wrap="none" rtlCol="0">
            <a:spAutoFit/>
          </a:bodyPr>
          <a:lstStyle/>
          <a:p>
            <a:r>
              <a:rPr lang="en-US" sz="4400" b="1" dirty="0" smtClean="0">
                <a:solidFill>
                  <a:srgbClr val="00FF00"/>
                </a:solidFill>
                <a:effectLst>
                  <a:outerShdw blurRad="38100" dist="38100" dir="2700000" algn="tl">
                    <a:srgbClr val="000000">
                      <a:alpha val="43137"/>
                    </a:srgbClr>
                  </a:outerShdw>
                </a:effectLst>
                <a:latin typeface="Cambria" pitchFamily="18" charset="0"/>
              </a:rPr>
              <a:t>Whole Farm IPM</a:t>
            </a:r>
            <a:endParaRPr lang="en-US" sz="4400" b="1" dirty="0">
              <a:solidFill>
                <a:srgbClr val="00FF00"/>
              </a:solidFill>
              <a:effectLst>
                <a:outerShdw blurRad="38100" dist="38100" dir="2700000" algn="tl">
                  <a:srgbClr val="000000">
                    <a:alpha val="43137"/>
                  </a:srgbClr>
                </a:outerShdw>
              </a:effectLst>
              <a:latin typeface="Cambria" pitchFamily="18" charset="0"/>
            </a:endParaRPr>
          </a:p>
        </p:txBody>
      </p:sp>
      <p:sp>
        <p:nvSpPr>
          <p:cNvPr id="32" name="Rounded Rectangle 31"/>
          <p:cNvSpPr/>
          <p:nvPr/>
        </p:nvSpPr>
        <p:spPr>
          <a:xfrm>
            <a:off x="7848600" y="5219700"/>
            <a:ext cx="990600"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Return</a:t>
            </a:r>
            <a:endParaRPr lang="en-US" dirty="0">
              <a:solidFill>
                <a:schemeClr val="tx1"/>
              </a:solidFill>
            </a:endParaRPr>
          </a:p>
        </p:txBody>
      </p:sp>
      <p:cxnSp>
        <p:nvCxnSpPr>
          <p:cNvPr id="39" name="Straight Connector 38"/>
          <p:cNvCxnSpPr/>
          <p:nvPr/>
        </p:nvCxnSpPr>
        <p:spPr>
          <a:xfrm>
            <a:off x="3276600" y="6096000"/>
            <a:ext cx="28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772400" y="1295400"/>
            <a:ext cx="9906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a:t>
            </a:r>
            <a:endParaRPr lang="en-US" dirty="0">
              <a:solidFill>
                <a:schemeClr val="tx1"/>
              </a:solidFill>
            </a:endParaRPr>
          </a:p>
        </p:txBody>
      </p:sp>
      <p:sp>
        <p:nvSpPr>
          <p:cNvPr id="47" name="Right Arrow 46"/>
          <p:cNvSpPr/>
          <p:nvPr/>
        </p:nvSpPr>
        <p:spPr>
          <a:xfrm>
            <a:off x="7924800" y="3630168"/>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05200" y="6248400"/>
            <a:ext cx="2514600" cy="461665"/>
          </a:xfrm>
          <a:prstGeom prst="rect">
            <a:avLst/>
          </a:prstGeom>
          <a:noFill/>
        </p:spPr>
        <p:txBody>
          <a:bodyPr wrap="square" rtlCol="0">
            <a:spAutoFit/>
          </a:bodyPr>
          <a:lstStyle/>
          <a:p>
            <a:r>
              <a:rPr lang="en-US" sz="2400" dirty="0" smtClean="0">
                <a:solidFill>
                  <a:schemeClr val="bg1"/>
                </a:solidFill>
              </a:rPr>
              <a:t>Landscape Ecology</a:t>
            </a:r>
            <a:endParaRPr lang="en-US" sz="2400" dirty="0">
              <a:solidFill>
                <a:schemeClr val="bg1"/>
              </a:solidFill>
            </a:endParaRPr>
          </a:p>
        </p:txBody>
      </p:sp>
      <p:sp>
        <p:nvSpPr>
          <p:cNvPr id="49" name="TextBox 48"/>
          <p:cNvSpPr txBox="1"/>
          <p:nvPr/>
        </p:nvSpPr>
        <p:spPr>
          <a:xfrm>
            <a:off x="7391400" y="6415007"/>
            <a:ext cx="1299706" cy="307777"/>
          </a:xfrm>
          <a:prstGeom prst="rect">
            <a:avLst/>
          </a:prstGeom>
          <a:noFill/>
        </p:spPr>
        <p:txBody>
          <a:bodyPr wrap="square" rtlCol="0">
            <a:spAutoFit/>
          </a:bodyPr>
          <a:lstStyle/>
          <a:p>
            <a:r>
              <a:rPr lang="en-US" sz="1400" dirty="0" smtClean="0"/>
              <a:t>R. R. Harwood</a:t>
            </a:r>
            <a:endParaRPr lang="en-US" sz="1400" dirty="0"/>
          </a:p>
        </p:txBody>
      </p:sp>
    </p:spTree>
    <p:extLst>
      <p:ext uri="{BB962C8B-B14F-4D97-AF65-F5344CB8AC3E}">
        <p14:creationId xmlns:p14="http://schemas.microsoft.com/office/powerpoint/2010/main" val="13437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409700" y="5181600"/>
            <a:ext cx="640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3200" dirty="0">
                <a:solidFill>
                  <a:schemeClr val="bg1"/>
                </a:solidFill>
                <a:latin typeface="Cambria" pitchFamily="18" charset="0"/>
              </a:rPr>
              <a:t>Goal: Increase IPM practices in NRCS conservation </a:t>
            </a:r>
            <a:r>
              <a:rPr lang="en-US" sz="3200" dirty="0" smtClean="0">
                <a:solidFill>
                  <a:schemeClr val="bg1"/>
                </a:solidFill>
                <a:latin typeface="Cambria" pitchFamily="18" charset="0"/>
              </a:rPr>
              <a:t>programs</a:t>
            </a:r>
            <a:endParaRPr lang="en-US" dirty="0"/>
          </a:p>
        </p:txBody>
      </p:sp>
      <p:sp>
        <p:nvSpPr>
          <p:cNvPr id="3075" name="TextBox 3"/>
          <p:cNvSpPr txBox="1">
            <a:spLocks noChangeArrowheads="1"/>
          </p:cNvSpPr>
          <p:nvPr/>
        </p:nvSpPr>
        <p:spPr bwMode="auto">
          <a:xfrm>
            <a:off x="1600200" y="381000"/>
            <a:ext cx="6400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400" b="1" dirty="0" smtClean="0">
                <a:solidFill>
                  <a:srgbClr val="00FF00"/>
                </a:solidFill>
                <a:effectLst>
                  <a:outerShdw blurRad="38100" dist="38100" dir="2700000" algn="tl">
                    <a:srgbClr val="000000">
                      <a:alpha val="43137"/>
                    </a:srgbClr>
                  </a:outerShdw>
                </a:effectLst>
                <a:latin typeface="Cambria" pitchFamily="18" charset="0"/>
              </a:rPr>
              <a:t>2013 </a:t>
            </a:r>
            <a:r>
              <a:rPr lang="en-US" sz="4400" b="1" dirty="0">
                <a:solidFill>
                  <a:srgbClr val="00FF00"/>
                </a:solidFill>
                <a:effectLst>
                  <a:outerShdw blurRad="38100" dist="38100" dir="2700000" algn="tl">
                    <a:srgbClr val="000000">
                      <a:alpha val="43137"/>
                    </a:srgbClr>
                  </a:outerShdw>
                </a:effectLst>
                <a:latin typeface="Cambria" pitchFamily="18" charset="0"/>
              </a:rPr>
              <a:t>Workshop </a:t>
            </a:r>
            <a:r>
              <a:rPr lang="en-US" sz="4400" b="1" dirty="0" smtClean="0">
                <a:solidFill>
                  <a:srgbClr val="00FF00"/>
                </a:solidFill>
                <a:effectLst>
                  <a:outerShdw blurRad="38100" dist="38100" dir="2700000" algn="tl">
                    <a:srgbClr val="000000">
                      <a:alpha val="43137"/>
                    </a:srgbClr>
                  </a:outerShdw>
                </a:effectLst>
                <a:latin typeface="Cambria" pitchFamily="18" charset="0"/>
              </a:rPr>
              <a:t>Topics  </a:t>
            </a:r>
            <a:endParaRPr lang="en-US" sz="4400" b="1" dirty="0">
              <a:solidFill>
                <a:srgbClr val="00FF00"/>
              </a:solidFill>
              <a:effectLst>
                <a:outerShdw blurRad="38100" dist="38100" dir="2700000" algn="tl">
                  <a:srgbClr val="000000">
                    <a:alpha val="43137"/>
                  </a:srgbClr>
                </a:outerShdw>
              </a:effectLst>
              <a:latin typeface="Cambria" pitchFamily="18" charset="0"/>
            </a:endParaRPr>
          </a:p>
        </p:txBody>
      </p:sp>
      <p:sp>
        <p:nvSpPr>
          <p:cNvPr id="3076" name="TextBox 4"/>
          <p:cNvSpPr txBox="1">
            <a:spLocks noChangeArrowheads="1"/>
          </p:cNvSpPr>
          <p:nvPr/>
        </p:nvSpPr>
        <p:spPr bwMode="auto">
          <a:xfrm>
            <a:off x="1066800" y="1600200"/>
            <a:ext cx="7086600" cy="3046988"/>
          </a:xfrm>
          <a:prstGeom prst="rect">
            <a:avLst/>
          </a:prstGeom>
          <a:solidFill>
            <a:schemeClr val="bg1"/>
          </a:solidFill>
          <a:ln w="19050">
            <a:solidFill>
              <a:schemeClr val="tx1"/>
            </a:solidFill>
            <a:miter lim="800000"/>
            <a:headEnd/>
            <a:tailEnd/>
          </a:ln>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buSzPct val="125000"/>
              <a:buFont typeface="Arial" pitchFamily="34" charset="0"/>
              <a:buChar char="•"/>
            </a:pPr>
            <a:r>
              <a:rPr lang="en-US" sz="3200" dirty="0" smtClean="0">
                <a:latin typeface="Cambria" pitchFamily="18" charset="0"/>
              </a:rPr>
              <a:t>  Importance of Insects</a:t>
            </a:r>
          </a:p>
          <a:p>
            <a:pPr eaLnBrk="1" hangingPunct="1">
              <a:buSzPct val="125000"/>
              <a:buFont typeface="Arial" pitchFamily="34" charset="0"/>
              <a:buChar char="•"/>
            </a:pPr>
            <a:r>
              <a:rPr lang="en-US" sz="3200" dirty="0" smtClean="0">
                <a:latin typeface="Cambria" pitchFamily="18" charset="0"/>
              </a:rPr>
              <a:t>  Principles of IPM</a:t>
            </a:r>
            <a:endParaRPr lang="en-US" sz="3200" dirty="0">
              <a:latin typeface="Cambria" pitchFamily="18" charset="0"/>
            </a:endParaRPr>
          </a:p>
          <a:p>
            <a:pPr eaLnBrk="1" hangingPunct="1">
              <a:buSzPct val="125000"/>
              <a:buFont typeface="Arial" pitchFamily="34" charset="0"/>
              <a:buChar char="•"/>
            </a:pPr>
            <a:r>
              <a:rPr lang="en-US" sz="3200" dirty="0" smtClean="0">
                <a:latin typeface="Cambria" pitchFamily="18" charset="0"/>
              </a:rPr>
              <a:t>  UF/IFAS </a:t>
            </a:r>
            <a:r>
              <a:rPr lang="en-US" sz="3200" dirty="0">
                <a:latin typeface="Cambria" pitchFamily="18" charset="0"/>
              </a:rPr>
              <a:t>and Related IPM </a:t>
            </a:r>
            <a:r>
              <a:rPr lang="en-US" sz="3200" dirty="0" smtClean="0">
                <a:latin typeface="Cambria" pitchFamily="18" charset="0"/>
              </a:rPr>
              <a:t>Resources</a:t>
            </a:r>
          </a:p>
          <a:p>
            <a:pPr eaLnBrk="1" hangingPunct="1">
              <a:buSzPct val="125000"/>
              <a:buFont typeface="Arial" pitchFamily="34" charset="0"/>
              <a:buChar char="•"/>
            </a:pPr>
            <a:r>
              <a:rPr lang="en-US" sz="3200" dirty="0" smtClean="0">
                <a:latin typeface="Cambria" pitchFamily="18" charset="0"/>
              </a:rPr>
              <a:t>  UF/IFAS Diagnostic Laboratories</a:t>
            </a:r>
            <a:endParaRPr lang="en-US" sz="3200" dirty="0">
              <a:latin typeface="Cambria" pitchFamily="18" charset="0"/>
            </a:endParaRPr>
          </a:p>
          <a:p>
            <a:pPr eaLnBrk="1" hangingPunct="1">
              <a:buSzPct val="125000"/>
              <a:buFont typeface="Arial" pitchFamily="34" charset="0"/>
              <a:buChar char="•"/>
            </a:pPr>
            <a:r>
              <a:rPr lang="en-US" sz="3200" dirty="0" smtClean="0">
                <a:latin typeface="Cambria" pitchFamily="18" charset="0"/>
              </a:rPr>
              <a:t>  IPM </a:t>
            </a:r>
            <a:r>
              <a:rPr lang="en-US" sz="3200" dirty="0">
                <a:latin typeface="Cambria" pitchFamily="18" charset="0"/>
              </a:rPr>
              <a:t>Practices in NRCS Programs</a:t>
            </a:r>
          </a:p>
          <a:p>
            <a:pPr eaLnBrk="1" hangingPunct="1">
              <a:buSzPct val="125000"/>
              <a:buFont typeface="Arial" pitchFamily="34" charset="0"/>
              <a:buChar char="•"/>
            </a:pPr>
            <a:r>
              <a:rPr lang="en-US" sz="3200" dirty="0" smtClean="0">
                <a:latin typeface="Cambria" pitchFamily="18" charset="0"/>
              </a:rPr>
              <a:t>  Whole Farm IPM</a:t>
            </a:r>
            <a:endParaRPr lang="en-US" sz="3200" dirty="0">
              <a:latin typeface="Cambria" pitchFamily="18" charset="0"/>
            </a:endParaRPr>
          </a:p>
        </p:txBody>
      </p:sp>
    </p:spTree>
    <p:extLst>
      <p:ext uri="{BB962C8B-B14F-4D97-AF65-F5344CB8AC3E}">
        <p14:creationId xmlns:p14="http://schemas.microsoft.com/office/powerpoint/2010/main" val="163143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43200" y="1676400"/>
            <a:ext cx="2514600" cy="914400"/>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52800" y="1838980"/>
            <a:ext cx="1600200" cy="523220"/>
          </a:xfrm>
          <a:prstGeom prst="rect">
            <a:avLst/>
          </a:prstGeom>
          <a:noFill/>
        </p:spPr>
        <p:txBody>
          <a:bodyPr wrap="square" rtlCol="0">
            <a:spAutoFit/>
          </a:bodyPr>
          <a:lstStyle/>
          <a:p>
            <a:r>
              <a:rPr lang="en-US" sz="2800" dirty="0" smtClean="0">
                <a:solidFill>
                  <a:schemeClr val="bg1"/>
                </a:solidFill>
              </a:rPr>
              <a:t>PLANTS</a:t>
            </a:r>
            <a:endParaRPr lang="en-US" sz="2800" dirty="0">
              <a:solidFill>
                <a:schemeClr val="bg1"/>
              </a:solidFill>
            </a:endParaRPr>
          </a:p>
        </p:txBody>
      </p:sp>
      <p:sp>
        <p:nvSpPr>
          <p:cNvPr id="3" name="Sun 2"/>
          <p:cNvSpPr/>
          <p:nvPr/>
        </p:nvSpPr>
        <p:spPr>
          <a:xfrm>
            <a:off x="381001" y="872127"/>
            <a:ext cx="1969224" cy="204407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Hexagon 3"/>
          <p:cNvSpPr/>
          <p:nvPr/>
        </p:nvSpPr>
        <p:spPr>
          <a:xfrm>
            <a:off x="6331567" y="2660972"/>
            <a:ext cx="2050433" cy="1776014"/>
          </a:xfrm>
          <a:prstGeom prst="hexagon">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49855" y="2971800"/>
            <a:ext cx="2032145" cy="954107"/>
          </a:xfrm>
          <a:prstGeom prst="rect">
            <a:avLst/>
          </a:prstGeom>
          <a:noFill/>
        </p:spPr>
        <p:txBody>
          <a:bodyPr wrap="square" rtlCol="0">
            <a:spAutoFit/>
          </a:bodyPr>
          <a:lstStyle/>
          <a:p>
            <a:pPr algn="ctr"/>
            <a:r>
              <a:rPr lang="en-US" sz="2800" dirty="0" smtClean="0">
                <a:solidFill>
                  <a:schemeClr val="bg1"/>
                </a:solidFill>
              </a:rPr>
              <a:t>SOIL </a:t>
            </a:r>
          </a:p>
          <a:p>
            <a:pPr algn="ctr"/>
            <a:r>
              <a:rPr lang="en-US" sz="2800" dirty="0" smtClean="0">
                <a:solidFill>
                  <a:schemeClr val="bg1"/>
                </a:solidFill>
              </a:rPr>
              <a:t>NUTRIENTS</a:t>
            </a:r>
            <a:endParaRPr lang="en-US" sz="2800" dirty="0">
              <a:solidFill>
                <a:schemeClr val="bg1"/>
              </a:solidFill>
            </a:endParaRPr>
          </a:p>
        </p:txBody>
      </p:sp>
      <p:sp>
        <p:nvSpPr>
          <p:cNvPr id="6" name="Rounded Rectangle 5"/>
          <p:cNvSpPr/>
          <p:nvPr/>
        </p:nvSpPr>
        <p:spPr>
          <a:xfrm>
            <a:off x="1332385" y="3524625"/>
            <a:ext cx="2514600" cy="9144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3715919"/>
            <a:ext cx="2057400" cy="523220"/>
          </a:xfrm>
          <a:prstGeom prst="rect">
            <a:avLst/>
          </a:prstGeom>
          <a:noFill/>
        </p:spPr>
        <p:txBody>
          <a:bodyPr wrap="square" rtlCol="0">
            <a:spAutoFit/>
          </a:bodyPr>
          <a:lstStyle/>
          <a:p>
            <a:r>
              <a:rPr lang="en-US" sz="2800" dirty="0" smtClean="0">
                <a:solidFill>
                  <a:schemeClr val="bg1"/>
                </a:solidFill>
              </a:rPr>
              <a:t>HERBIVORES</a:t>
            </a:r>
            <a:endParaRPr lang="en-US" sz="2800" dirty="0">
              <a:solidFill>
                <a:schemeClr val="bg1"/>
              </a:solidFill>
            </a:endParaRPr>
          </a:p>
        </p:txBody>
      </p:sp>
      <p:sp>
        <p:nvSpPr>
          <p:cNvPr id="8" name="Rounded Rectangle 7"/>
          <p:cNvSpPr/>
          <p:nvPr/>
        </p:nvSpPr>
        <p:spPr>
          <a:xfrm>
            <a:off x="5972556" y="5410200"/>
            <a:ext cx="25146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9800" y="5601619"/>
            <a:ext cx="2524938" cy="523220"/>
          </a:xfrm>
          <a:prstGeom prst="rect">
            <a:avLst/>
          </a:prstGeom>
          <a:noFill/>
        </p:spPr>
        <p:txBody>
          <a:bodyPr wrap="square" rtlCol="0">
            <a:spAutoFit/>
          </a:bodyPr>
          <a:lstStyle/>
          <a:p>
            <a:r>
              <a:rPr lang="en-US" sz="2800" dirty="0" smtClean="0">
                <a:solidFill>
                  <a:schemeClr val="bg1"/>
                </a:solidFill>
              </a:rPr>
              <a:t>DECOMPOSERS</a:t>
            </a:r>
            <a:endParaRPr lang="en-US" sz="2800" dirty="0">
              <a:solidFill>
                <a:schemeClr val="bg1"/>
              </a:solidFill>
            </a:endParaRPr>
          </a:p>
        </p:txBody>
      </p:sp>
      <p:sp>
        <p:nvSpPr>
          <p:cNvPr id="10" name="Rounded Rectangle 9"/>
          <p:cNvSpPr/>
          <p:nvPr/>
        </p:nvSpPr>
        <p:spPr>
          <a:xfrm>
            <a:off x="762000" y="5354598"/>
            <a:ext cx="25146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2317" y="5572780"/>
            <a:ext cx="2208083" cy="523220"/>
          </a:xfrm>
          <a:prstGeom prst="rect">
            <a:avLst/>
          </a:prstGeom>
          <a:noFill/>
        </p:spPr>
        <p:txBody>
          <a:bodyPr wrap="square" rtlCol="0">
            <a:spAutoFit/>
          </a:bodyPr>
          <a:lstStyle/>
          <a:p>
            <a:r>
              <a:rPr lang="en-US" sz="2800" dirty="0" smtClean="0">
                <a:solidFill>
                  <a:schemeClr val="bg1"/>
                </a:solidFill>
              </a:rPr>
              <a:t>CARNIVORES</a:t>
            </a:r>
            <a:endParaRPr lang="en-US" sz="2800" dirty="0">
              <a:solidFill>
                <a:schemeClr val="bg1"/>
              </a:solidFill>
            </a:endParaRPr>
          </a:p>
        </p:txBody>
      </p:sp>
      <p:sp>
        <p:nvSpPr>
          <p:cNvPr id="12" name="Rounded Rectangle 11"/>
          <p:cNvSpPr/>
          <p:nvPr/>
        </p:nvSpPr>
        <p:spPr>
          <a:xfrm>
            <a:off x="6273655" y="1291399"/>
            <a:ext cx="2514600" cy="914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POLINATORS</a:t>
            </a:r>
            <a:endParaRPr lang="en-US" sz="2800" dirty="0">
              <a:solidFill>
                <a:schemeClr val="bg1"/>
              </a:solidFill>
            </a:endParaRPr>
          </a:p>
        </p:txBody>
      </p:sp>
      <p:sp>
        <p:nvSpPr>
          <p:cNvPr id="15" name="TextBox 14"/>
          <p:cNvSpPr txBox="1"/>
          <p:nvPr/>
        </p:nvSpPr>
        <p:spPr>
          <a:xfrm>
            <a:off x="1377588" y="158663"/>
            <a:ext cx="6721930" cy="707886"/>
          </a:xfrm>
          <a:prstGeom prst="rect">
            <a:avLst/>
          </a:prstGeom>
          <a:noFill/>
        </p:spPr>
        <p:txBody>
          <a:bodyPr wrap="square" rtlCol="0">
            <a:spAutoFit/>
          </a:bodyPr>
          <a:lstStyle/>
          <a:p>
            <a:r>
              <a:rPr lang="en-US" sz="4000" b="1" dirty="0" smtClean="0">
                <a:latin typeface="Cambria" pitchFamily="18" charset="0"/>
              </a:rPr>
              <a:t>Why are Insects Important?</a:t>
            </a:r>
            <a:endParaRPr lang="en-US" sz="4000" b="1" dirty="0">
              <a:latin typeface="Cambria" pitchFamily="18" charset="0"/>
            </a:endParaRPr>
          </a:p>
        </p:txBody>
      </p:sp>
      <p:sp>
        <p:nvSpPr>
          <p:cNvPr id="17" name="Right Arrow 16"/>
          <p:cNvSpPr/>
          <p:nvPr/>
        </p:nvSpPr>
        <p:spPr>
          <a:xfrm rot="7618262">
            <a:off x="3033967" y="2878623"/>
            <a:ext cx="7866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931553" y="4678037"/>
            <a:ext cx="6967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858798">
            <a:off x="4009195" y="4539070"/>
            <a:ext cx="18914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rot="16200000">
            <a:off x="4367785" y="4748783"/>
            <a:ext cx="484632" cy="220980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1627258">
            <a:off x="5464734" y="250582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5410200" y="1745469"/>
            <a:ext cx="67546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7039953" y="4572000"/>
            <a:ext cx="484632" cy="7063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889682" y="6412468"/>
            <a:ext cx="1194947" cy="369332"/>
          </a:xfrm>
          <a:prstGeom prst="rect">
            <a:avLst/>
          </a:prstGeom>
          <a:noFill/>
        </p:spPr>
        <p:txBody>
          <a:bodyPr wrap="square" rtlCol="0">
            <a:spAutoFit/>
          </a:bodyPr>
          <a:lstStyle/>
          <a:p>
            <a:r>
              <a:rPr lang="en-US" dirty="0" smtClean="0">
                <a:latin typeface="Cambria" pitchFamily="18" charset="0"/>
              </a:rPr>
              <a:t>Colunga-G</a:t>
            </a:r>
            <a:endParaRPr lang="en-US" dirty="0">
              <a:latin typeface="Cambria" pitchFamily="18" charset="0"/>
            </a:endParaRPr>
          </a:p>
        </p:txBody>
      </p:sp>
    </p:spTree>
    <p:extLst>
      <p:ext uri="{BB962C8B-B14F-4D97-AF65-F5344CB8AC3E}">
        <p14:creationId xmlns:p14="http://schemas.microsoft.com/office/powerpoint/2010/main" val="1500057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71600" y="304800"/>
            <a:ext cx="6629400" cy="1470025"/>
          </a:xfrm>
        </p:spPr>
        <p:txBody>
          <a:bodyPr/>
          <a:lstStyle/>
          <a:p>
            <a:r>
              <a:rPr lang="en-US" sz="4400" b="1" dirty="0" smtClean="0">
                <a:solidFill>
                  <a:srgbClr val="00FF00"/>
                </a:solidFill>
                <a:effectLst>
                  <a:outerShdw blurRad="38100" dist="38100" dir="2700000" algn="tl">
                    <a:srgbClr val="000000">
                      <a:alpha val="43137"/>
                    </a:srgbClr>
                  </a:outerShdw>
                </a:effectLst>
                <a:latin typeface="Cambria" pitchFamily="18" charset="0"/>
              </a:rPr>
              <a:t>What Causes Pest Outbreaks?</a:t>
            </a:r>
          </a:p>
        </p:txBody>
      </p:sp>
      <p:sp>
        <p:nvSpPr>
          <p:cNvPr id="10243" name="Rectangle 3"/>
          <p:cNvSpPr>
            <a:spLocks noGrp="1" noChangeArrowheads="1"/>
          </p:cNvSpPr>
          <p:nvPr>
            <p:ph type="subTitle" idx="1"/>
          </p:nvPr>
        </p:nvSpPr>
        <p:spPr>
          <a:xfrm>
            <a:off x="381000" y="2057400"/>
            <a:ext cx="6553200" cy="3962400"/>
          </a:xfrm>
        </p:spPr>
        <p:txBody>
          <a:bodyPr>
            <a:normAutofit lnSpcReduction="10000"/>
          </a:bodyPr>
          <a:lstStyle/>
          <a:p>
            <a:pPr marL="571500" indent="-571500" algn="l">
              <a:buClr>
                <a:srgbClr val="FFFF00"/>
              </a:buClr>
              <a:buSzPct val="100000"/>
              <a:buFont typeface="Wingdings" pitchFamily="2" charset="2"/>
              <a:buChar char="Ø"/>
              <a:defRPr/>
            </a:pPr>
            <a:r>
              <a:rPr lang="en-US" dirty="0" smtClean="0">
                <a:solidFill>
                  <a:srgbClr val="FFFF00"/>
                </a:solidFill>
              </a:rPr>
              <a:t> </a:t>
            </a:r>
            <a:r>
              <a:rPr lang="en-US" dirty="0" smtClean="0">
                <a:solidFill>
                  <a:schemeClr val="bg1"/>
                </a:solidFill>
                <a:latin typeface="Cambria" pitchFamily="18" charset="0"/>
              </a:rPr>
              <a:t>Alien invasive species</a:t>
            </a:r>
          </a:p>
          <a:p>
            <a:pPr marL="571500" indent="-571500" algn="l">
              <a:buClr>
                <a:srgbClr val="FFFF00"/>
              </a:buClr>
              <a:buSzPct val="100000"/>
              <a:buFont typeface="Wingdings" pitchFamily="2" charset="2"/>
              <a:buChar char="Ø"/>
              <a:defRPr/>
            </a:pPr>
            <a:r>
              <a:rPr lang="en-US" dirty="0" smtClean="0">
                <a:solidFill>
                  <a:schemeClr val="bg1"/>
                </a:solidFill>
                <a:latin typeface="Cambria" pitchFamily="18" charset="0"/>
              </a:rPr>
              <a:t> Continuous monocultures</a:t>
            </a:r>
          </a:p>
          <a:p>
            <a:pPr marL="571500" indent="-571500" algn="l">
              <a:buClr>
                <a:srgbClr val="FFFF00"/>
              </a:buClr>
              <a:buSzPct val="100000"/>
              <a:buFont typeface="Wingdings" pitchFamily="2" charset="2"/>
              <a:buChar char="Ø"/>
              <a:defRPr/>
            </a:pPr>
            <a:r>
              <a:rPr lang="en-US" dirty="0" smtClean="0">
                <a:solidFill>
                  <a:schemeClr val="bg1"/>
                </a:solidFill>
                <a:latin typeface="Cambria" pitchFamily="18" charset="0"/>
              </a:rPr>
              <a:t> </a:t>
            </a:r>
            <a:r>
              <a:rPr lang="en-US" dirty="0">
                <a:solidFill>
                  <a:schemeClr val="bg1"/>
                </a:solidFill>
                <a:latin typeface="Cambria" pitchFamily="18" charset="0"/>
              </a:rPr>
              <a:t>Disrupted </a:t>
            </a:r>
            <a:r>
              <a:rPr lang="en-US" dirty="0" smtClean="0">
                <a:solidFill>
                  <a:schemeClr val="bg1"/>
                </a:solidFill>
                <a:latin typeface="Cambria" pitchFamily="18" charset="0"/>
              </a:rPr>
              <a:t>environments</a:t>
            </a:r>
          </a:p>
          <a:p>
            <a:pPr marL="571500" indent="-571500" algn="l">
              <a:buClr>
                <a:srgbClr val="FFFF00"/>
              </a:buClr>
              <a:buSzPct val="100000"/>
              <a:buFont typeface="Wingdings" pitchFamily="2" charset="2"/>
              <a:buChar char="Ø"/>
              <a:defRPr/>
            </a:pPr>
            <a:r>
              <a:rPr lang="en-US" dirty="0" smtClean="0">
                <a:solidFill>
                  <a:schemeClr val="bg1"/>
                </a:solidFill>
                <a:latin typeface="Cambria" pitchFamily="18" charset="0"/>
              </a:rPr>
              <a:t> Pesticide resistance</a:t>
            </a:r>
          </a:p>
          <a:p>
            <a:pPr marL="571500" indent="-571500" algn="l">
              <a:buClr>
                <a:srgbClr val="FFFF00"/>
              </a:buClr>
              <a:buSzPct val="100000"/>
              <a:buFont typeface="Wingdings" pitchFamily="2" charset="2"/>
              <a:buChar char="Ø"/>
              <a:defRPr/>
            </a:pPr>
            <a:r>
              <a:rPr lang="en-US" dirty="0" smtClean="0">
                <a:solidFill>
                  <a:schemeClr val="bg1"/>
                </a:solidFill>
                <a:latin typeface="Cambria" pitchFamily="18" charset="0"/>
              </a:rPr>
              <a:t> Local invasions</a:t>
            </a:r>
          </a:p>
          <a:p>
            <a:pPr marL="571500" indent="-571500" algn="l">
              <a:buClr>
                <a:srgbClr val="FFFF00"/>
              </a:buClr>
              <a:buSzPct val="100000"/>
              <a:buFont typeface="Wingdings" pitchFamily="2" charset="2"/>
              <a:buChar char="Ø"/>
              <a:defRPr/>
            </a:pPr>
            <a:r>
              <a:rPr lang="en-US" dirty="0" smtClean="0">
                <a:solidFill>
                  <a:schemeClr val="bg1"/>
                </a:solidFill>
                <a:latin typeface="Cambria" pitchFamily="18" charset="0"/>
              </a:rPr>
              <a:t> Perceptions</a:t>
            </a:r>
          </a:p>
          <a:p>
            <a:pPr marL="571500" indent="-571500" algn="l">
              <a:buClr>
                <a:srgbClr val="FFFF00"/>
              </a:buClr>
              <a:buSzPct val="100000"/>
              <a:buFont typeface="Wingdings" pitchFamily="2" charset="2"/>
              <a:buChar char="Ø"/>
              <a:defRPr/>
            </a:pPr>
            <a:r>
              <a:rPr lang="en-US" dirty="0" smtClean="0">
                <a:solidFill>
                  <a:schemeClr val="bg1"/>
                </a:solidFill>
                <a:latin typeface="Cambria" pitchFamily="18" charset="0"/>
              </a:rPr>
              <a:t> Others causes?</a:t>
            </a:r>
          </a:p>
        </p:txBody>
      </p:sp>
      <p:pic>
        <p:nvPicPr>
          <p:cNvPr id="10244" name="Picture 2" descr="Image2 10% pests"/>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4936592" y="4038599"/>
            <a:ext cx="3674007" cy="23653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6679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28600" y="1219200"/>
            <a:ext cx="5562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chemeClr val="bg1"/>
                </a:solidFill>
                <a:latin typeface="Cambria" pitchFamily="18" charset="0"/>
              </a:rPr>
              <a:t>It coordinates the use of pest biology, environmental information, and available technology to prevent unacceptable levels of pest damage by the most economical means, while posing the least possible risk to people, property, resources, and the environment. </a:t>
            </a:r>
          </a:p>
        </p:txBody>
      </p:sp>
      <p:sp>
        <p:nvSpPr>
          <p:cNvPr id="5123" name="TextBox 3"/>
          <p:cNvSpPr txBox="1">
            <a:spLocks noChangeArrowheads="1"/>
          </p:cNvSpPr>
          <p:nvPr/>
        </p:nvSpPr>
        <p:spPr bwMode="auto">
          <a:xfrm>
            <a:off x="2743200" y="228600"/>
            <a:ext cx="411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400" b="1" dirty="0">
                <a:solidFill>
                  <a:srgbClr val="00EE00"/>
                </a:solidFill>
                <a:effectLst>
                  <a:outerShdw blurRad="38100" dist="38100" dir="2700000" algn="tl">
                    <a:srgbClr val="000000">
                      <a:alpha val="43137"/>
                    </a:srgbClr>
                  </a:outerShdw>
                </a:effectLst>
                <a:latin typeface="Cambria" pitchFamily="18" charset="0"/>
              </a:rPr>
              <a:t>What is IPM?</a:t>
            </a:r>
          </a:p>
        </p:txBody>
      </p:sp>
      <p:pic>
        <p:nvPicPr>
          <p:cNvPr id="5" name="Picture 10" descr="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881313" cy="35512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8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457200" y="533400"/>
            <a:ext cx="3429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Stone Sans ITC TT-Bold" charset="0"/>
            </a:endParaRPr>
          </a:p>
          <a:p>
            <a:pPr>
              <a:spcBef>
                <a:spcPct val="50000"/>
              </a:spcBef>
            </a:pPr>
            <a:endParaRPr lang="en-US" sz="2400">
              <a:latin typeface="Times" pitchFamily="18" charset="0"/>
            </a:endParaRPr>
          </a:p>
        </p:txBody>
      </p:sp>
      <p:sp>
        <p:nvSpPr>
          <p:cNvPr id="13315" name="Line 11"/>
          <p:cNvSpPr>
            <a:spLocks noChangeShapeType="1"/>
          </p:cNvSpPr>
          <p:nvPr/>
        </p:nvSpPr>
        <p:spPr bwMode="auto">
          <a:xfrm>
            <a:off x="10668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AutoShape 12"/>
          <p:cNvSpPr>
            <a:spLocks noChangeArrowheads="1"/>
          </p:cNvSpPr>
          <p:nvPr/>
        </p:nvSpPr>
        <p:spPr bwMode="auto">
          <a:xfrm>
            <a:off x="381000" y="609600"/>
            <a:ext cx="762000" cy="5105400"/>
          </a:xfrm>
          <a:prstGeom prst="downArrow">
            <a:avLst>
              <a:gd name="adj1" fmla="val 50000"/>
              <a:gd name="adj2" fmla="val 167500"/>
            </a:avLst>
          </a:prstGeom>
          <a:solidFill>
            <a:srgbClr val="FFFF00"/>
          </a:solidFill>
          <a:ln w="9525">
            <a:solidFill>
              <a:schemeClr val="tx1"/>
            </a:solidFill>
            <a:miter lim="800000"/>
            <a:headEnd/>
            <a:tailEnd/>
          </a:ln>
          <a:extLst/>
        </p:spPr>
        <p:txBody>
          <a:bodyPr wrap="none" anchor="ctr"/>
          <a:lstStyle/>
          <a:p>
            <a:endParaRPr lang="en-US"/>
          </a:p>
        </p:txBody>
      </p:sp>
      <p:sp>
        <p:nvSpPr>
          <p:cNvPr id="17421" name="Text Box 13"/>
          <p:cNvSpPr txBox="1">
            <a:spLocks noChangeArrowheads="1"/>
          </p:cNvSpPr>
          <p:nvPr/>
        </p:nvSpPr>
        <p:spPr bwMode="auto">
          <a:xfrm>
            <a:off x="1371600" y="990600"/>
            <a:ext cx="3352800" cy="3785652"/>
          </a:xfrm>
          <a:prstGeom prst="rect">
            <a:avLst/>
          </a:prstGeom>
          <a:noFill/>
          <a:ln w="9525">
            <a:noFill/>
            <a:miter lim="800000"/>
            <a:headEnd/>
            <a:tailEnd/>
          </a:ln>
          <a:effectLst/>
        </p:spPr>
        <p:txBody>
          <a:bodyPr>
            <a:spAutoFit/>
          </a:bodyPr>
          <a:lstStyle/>
          <a:p>
            <a:pPr marL="342900" indent="-342900">
              <a:spcBef>
                <a:spcPct val="50000"/>
              </a:spcBef>
              <a:buClr>
                <a:schemeClr val="bg1"/>
              </a:buClr>
              <a:buSzPct val="135000"/>
              <a:buFont typeface="Arial" pitchFamily="34" charset="0"/>
              <a:buChar char="•"/>
              <a:defRPr/>
            </a:pPr>
            <a:r>
              <a:rPr lang="en-US" sz="2400" dirty="0">
                <a:solidFill>
                  <a:schemeClr val="bg1"/>
                </a:solidFill>
                <a:latin typeface="Cambria" pitchFamily="18" charset="0"/>
                <a:cs typeface="Arial" pitchFamily="34" charset="0"/>
              </a:rPr>
              <a:t>Pest outbreaks &amp;   disease epidemics </a:t>
            </a:r>
          </a:p>
          <a:p>
            <a:pPr marL="342900" indent="-342900">
              <a:spcBef>
                <a:spcPct val="50000"/>
              </a:spcBef>
              <a:buClr>
                <a:schemeClr val="bg1"/>
              </a:buClr>
              <a:buSzPct val="135000"/>
              <a:buFont typeface="Arial" pitchFamily="34" charset="0"/>
              <a:buChar char="•"/>
              <a:defRPr/>
            </a:pPr>
            <a:r>
              <a:rPr lang="en-US" sz="2400" dirty="0">
                <a:solidFill>
                  <a:schemeClr val="bg1"/>
                </a:solidFill>
                <a:latin typeface="Cambria" pitchFamily="18" charset="0"/>
                <a:cs typeface="Arial" pitchFamily="34" charset="0"/>
              </a:rPr>
              <a:t>Environmental contamination</a:t>
            </a:r>
          </a:p>
          <a:p>
            <a:pPr marL="342900" indent="-342900">
              <a:spcBef>
                <a:spcPct val="50000"/>
              </a:spcBef>
              <a:buClr>
                <a:schemeClr val="bg1"/>
              </a:buClr>
              <a:buSzPct val="135000"/>
              <a:buFont typeface="Arial" pitchFamily="34" charset="0"/>
              <a:buChar char="•"/>
              <a:defRPr/>
            </a:pPr>
            <a:r>
              <a:rPr lang="en-US" sz="2400" dirty="0">
                <a:solidFill>
                  <a:schemeClr val="bg1"/>
                </a:solidFill>
                <a:latin typeface="Cambria" pitchFamily="18" charset="0"/>
                <a:cs typeface="Arial" pitchFamily="34" charset="0"/>
              </a:rPr>
              <a:t>Human health hazards</a:t>
            </a:r>
          </a:p>
          <a:p>
            <a:pPr marL="342900" indent="-342900">
              <a:spcBef>
                <a:spcPct val="50000"/>
              </a:spcBef>
              <a:buClr>
                <a:schemeClr val="bg1"/>
              </a:buClr>
              <a:buSzPct val="135000"/>
              <a:buFont typeface="Arial" pitchFamily="34" charset="0"/>
              <a:buChar char="•"/>
              <a:defRPr/>
            </a:pPr>
            <a:r>
              <a:rPr lang="en-US" sz="2400" dirty="0">
                <a:solidFill>
                  <a:schemeClr val="bg1"/>
                </a:solidFill>
                <a:latin typeface="Cambria" pitchFamily="18" charset="0"/>
                <a:cs typeface="Arial" pitchFamily="34" charset="0"/>
              </a:rPr>
              <a:t>Pest mgmt. </a:t>
            </a:r>
            <a:r>
              <a:rPr lang="en-US" sz="2400" dirty="0" smtClean="0">
                <a:solidFill>
                  <a:schemeClr val="bg1"/>
                </a:solidFill>
                <a:latin typeface="Cambria" pitchFamily="18" charset="0"/>
                <a:cs typeface="Arial" pitchFamily="34" charset="0"/>
              </a:rPr>
              <a:t>costs</a:t>
            </a:r>
            <a:endParaRPr lang="en-US" sz="2400" dirty="0">
              <a:solidFill>
                <a:schemeClr val="bg1"/>
              </a:solidFill>
              <a:latin typeface="Cambria" pitchFamily="18" charset="0"/>
              <a:cs typeface="Arial" pitchFamily="34" charset="0"/>
            </a:endParaRPr>
          </a:p>
          <a:p>
            <a:pPr marL="342900" indent="-342900">
              <a:spcBef>
                <a:spcPct val="50000"/>
              </a:spcBef>
              <a:buClr>
                <a:schemeClr val="bg1"/>
              </a:buClr>
              <a:buSzPct val="135000"/>
              <a:buFont typeface="Arial" pitchFamily="34" charset="0"/>
              <a:buChar char="•"/>
              <a:defRPr/>
            </a:pPr>
            <a:r>
              <a:rPr lang="en-US" sz="2400" dirty="0" smtClean="0">
                <a:solidFill>
                  <a:schemeClr val="bg1"/>
                </a:solidFill>
                <a:latin typeface="Cambria" pitchFamily="18" charset="0"/>
                <a:cs typeface="Arial" pitchFamily="34" charset="0"/>
              </a:rPr>
              <a:t>Reduce risks</a:t>
            </a:r>
            <a:endParaRPr lang="en-US" sz="2400" dirty="0">
              <a:solidFill>
                <a:schemeClr val="accent4">
                  <a:lumMod val="10000"/>
                </a:schemeClr>
              </a:solidFill>
              <a:cs typeface="Arial" pitchFamily="34" charset="0"/>
            </a:endParaRPr>
          </a:p>
        </p:txBody>
      </p:sp>
      <p:sp>
        <p:nvSpPr>
          <p:cNvPr id="13318" name="Text Box 14"/>
          <p:cNvSpPr txBox="1">
            <a:spLocks noChangeArrowheads="1"/>
          </p:cNvSpPr>
          <p:nvPr/>
        </p:nvSpPr>
        <p:spPr bwMode="auto">
          <a:xfrm>
            <a:off x="3886200" y="381000"/>
            <a:ext cx="4648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3600">
              <a:latin typeface="Stone Sans OS ITC TT-Bold" charset="0"/>
            </a:endParaRPr>
          </a:p>
        </p:txBody>
      </p:sp>
      <p:sp>
        <p:nvSpPr>
          <p:cNvPr id="13319" name="Rectangle 15"/>
          <p:cNvSpPr>
            <a:spLocks noGrp="1" noChangeArrowheads="1"/>
          </p:cNvSpPr>
          <p:nvPr>
            <p:ph type="title" idx="4294967295"/>
          </p:nvPr>
        </p:nvSpPr>
        <p:spPr>
          <a:xfrm>
            <a:off x="2667000" y="0"/>
            <a:ext cx="472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FF00"/>
                </a:solidFill>
                <a:effectLst>
                  <a:outerShdw blurRad="38100" dist="38100" dir="2700000" algn="tl">
                    <a:srgbClr val="000000">
                      <a:alpha val="43137"/>
                    </a:srgbClr>
                  </a:outerShdw>
                </a:effectLst>
                <a:latin typeface="Cambria" pitchFamily="18" charset="0"/>
                <a:cs typeface="Arial" pitchFamily="34" charset="0"/>
              </a:rPr>
              <a:t>IPM System</a:t>
            </a:r>
          </a:p>
        </p:txBody>
      </p:sp>
      <p:sp>
        <p:nvSpPr>
          <p:cNvPr id="17424" name="Text Box 16"/>
          <p:cNvSpPr txBox="1">
            <a:spLocks noChangeArrowheads="1"/>
          </p:cNvSpPr>
          <p:nvPr/>
        </p:nvSpPr>
        <p:spPr bwMode="auto">
          <a:xfrm>
            <a:off x="6096000" y="9906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buFont typeface="Tahoma" pitchFamily="34" charset="0"/>
              <a:buNone/>
            </a:pPr>
            <a:r>
              <a:rPr lang="en-US" sz="2400" dirty="0">
                <a:solidFill>
                  <a:schemeClr val="bg1"/>
                </a:solidFill>
                <a:latin typeface="Cambria" pitchFamily="18" charset="0"/>
                <a:cs typeface="Arial" pitchFamily="34" charset="0"/>
              </a:rPr>
              <a:t>INCREASE…</a:t>
            </a:r>
          </a:p>
          <a:p>
            <a:pPr lvl="1">
              <a:spcBef>
                <a:spcPct val="50000"/>
              </a:spcBef>
              <a:buClr>
                <a:schemeClr val="bg1"/>
              </a:buClr>
              <a:buFont typeface="Tahoma" pitchFamily="34" charset="0"/>
              <a:buChar char="•"/>
            </a:pPr>
            <a:r>
              <a:rPr lang="en-US" sz="2400" dirty="0">
                <a:solidFill>
                  <a:schemeClr val="bg1"/>
                </a:solidFill>
                <a:latin typeface="Cambria" pitchFamily="18" charset="0"/>
                <a:cs typeface="Arial" pitchFamily="34" charset="0"/>
              </a:rPr>
              <a:t> Reliability </a:t>
            </a:r>
          </a:p>
          <a:p>
            <a:pPr lvl="1">
              <a:spcBef>
                <a:spcPct val="50000"/>
              </a:spcBef>
              <a:buClr>
                <a:schemeClr val="bg1"/>
              </a:buClr>
              <a:buFont typeface="Tahoma" pitchFamily="34" charset="0"/>
              <a:buChar char="•"/>
            </a:pPr>
            <a:r>
              <a:rPr lang="en-US" sz="2400" dirty="0">
                <a:solidFill>
                  <a:schemeClr val="bg1"/>
                </a:solidFill>
                <a:latin typeface="Cambria" pitchFamily="18" charset="0"/>
                <a:cs typeface="Arial" pitchFamily="34" charset="0"/>
              </a:rPr>
              <a:t> Sustainability</a:t>
            </a:r>
          </a:p>
        </p:txBody>
      </p:sp>
      <p:sp>
        <p:nvSpPr>
          <p:cNvPr id="13321" name="AutoShape 19"/>
          <p:cNvSpPr>
            <a:spLocks noChangeArrowheads="1"/>
          </p:cNvSpPr>
          <p:nvPr/>
        </p:nvSpPr>
        <p:spPr bwMode="auto">
          <a:xfrm>
            <a:off x="2667000" y="2133600"/>
            <a:ext cx="5715000" cy="4114800"/>
          </a:xfrm>
          <a:prstGeom prst="triangle">
            <a:avLst>
              <a:gd name="adj" fmla="val 50000"/>
            </a:avLst>
          </a:prstGeom>
          <a:solidFill>
            <a:srgbClr val="00FF00"/>
          </a:solidFill>
          <a:ln w="19050">
            <a:solidFill>
              <a:schemeClr val="tx1"/>
            </a:solidFill>
            <a:miter lim="800000"/>
            <a:headEnd/>
            <a:tailEnd/>
          </a:ln>
        </p:spPr>
        <p:txBody>
          <a:bodyPr wrap="none" anchor="ctr"/>
          <a:lstStyle/>
          <a:p>
            <a:pPr algn="ctr"/>
            <a:endParaRPr lang="en-US">
              <a:solidFill>
                <a:srgbClr val="00FF00"/>
              </a:solidFill>
            </a:endParaRPr>
          </a:p>
        </p:txBody>
      </p:sp>
      <p:sp>
        <p:nvSpPr>
          <p:cNvPr id="13322" name="AutoShape 20"/>
          <p:cNvSpPr>
            <a:spLocks noChangeArrowheads="1"/>
          </p:cNvSpPr>
          <p:nvPr/>
        </p:nvSpPr>
        <p:spPr bwMode="auto">
          <a:xfrm>
            <a:off x="3886200" y="2133600"/>
            <a:ext cx="3276600" cy="2362200"/>
          </a:xfrm>
          <a:prstGeom prst="triangle">
            <a:avLst>
              <a:gd name="adj" fmla="val 50000"/>
            </a:avLst>
          </a:prstGeom>
          <a:solidFill>
            <a:srgbClr val="FF9966"/>
          </a:solidFill>
          <a:ln w="19050">
            <a:solidFill>
              <a:schemeClr val="tx1"/>
            </a:solidFill>
            <a:miter lim="800000"/>
            <a:headEnd/>
            <a:tailEnd/>
          </a:ln>
        </p:spPr>
        <p:txBody>
          <a:bodyPr wrap="none" anchor="ctr"/>
          <a:lstStyle/>
          <a:p>
            <a:pPr algn="ctr"/>
            <a:endParaRPr lang="en-US"/>
          </a:p>
        </p:txBody>
      </p:sp>
      <p:sp>
        <p:nvSpPr>
          <p:cNvPr id="13323" name="AutoShape 21"/>
          <p:cNvSpPr>
            <a:spLocks noChangeArrowheads="1"/>
          </p:cNvSpPr>
          <p:nvPr/>
        </p:nvSpPr>
        <p:spPr bwMode="auto">
          <a:xfrm>
            <a:off x="4762500" y="2133600"/>
            <a:ext cx="1524000" cy="1066800"/>
          </a:xfrm>
          <a:prstGeom prst="triangle">
            <a:avLst>
              <a:gd name="adj" fmla="val 50000"/>
            </a:avLst>
          </a:prstGeom>
          <a:solidFill>
            <a:srgbClr val="FFFF00"/>
          </a:solidFill>
          <a:ln w="19050">
            <a:solidFill>
              <a:schemeClr val="tx1"/>
            </a:solidFill>
            <a:miter lim="800000"/>
            <a:headEnd/>
            <a:tailEnd/>
          </a:ln>
        </p:spPr>
        <p:txBody>
          <a:bodyPr wrap="none" anchor="ctr"/>
          <a:lstStyle/>
          <a:p>
            <a:endParaRPr lang="en-US"/>
          </a:p>
        </p:txBody>
      </p:sp>
      <p:sp>
        <p:nvSpPr>
          <p:cNvPr id="17430" name="Text Box 22"/>
          <p:cNvSpPr txBox="1">
            <a:spLocks noChangeArrowheads="1"/>
          </p:cNvSpPr>
          <p:nvPr/>
        </p:nvSpPr>
        <p:spPr bwMode="auto">
          <a:xfrm>
            <a:off x="4876800" y="4953000"/>
            <a:ext cx="1371600" cy="646113"/>
          </a:xfrm>
          <a:prstGeom prst="rect">
            <a:avLst/>
          </a:prstGeom>
          <a:noFill/>
          <a:ln w="9525">
            <a:noFill/>
            <a:miter lim="800000"/>
            <a:headEnd/>
            <a:tailEnd/>
          </a:ln>
          <a:effectLst/>
        </p:spPr>
        <p:txBody>
          <a:bodyPr>
            <a:spAutoFit/>
          </a:bodyPr>
          <a:lstStyle/>
          <a:p>
            <a:pPr>
              <a:spcBef>
                <a:spcPct val="50000"/>
              </a:spcBef>
              <a:defRPr/>
            </a:pPr>
            <a:r>
              <a:rPr lang="en-US" dirty="0">
                <a:solidFill>
                  <a:schemeClr val="accent4">
                    <a:lumMod val="10000"/>
                  </a:schemeClr>
                </a:solidFill>
                <a:cs typeface="Arial" pitchFamily="34" charset="0"/>
              </a:rPr>
              <a:t>Cultural Methods</a:t>
            </a:r>
          </a:p>
        </p:txBody>
      </p:sp>
      <p:sp>
        <p:nvSpPr>
          <p:cNvPr id="17431" name="Text Box 23"/>
          <p:cNvSpPr txBox="1">
            <a:spLocks noChangeArrowheads="1"/>
          </p:cNvSpPr>
          <p:nvPr/>
        </p:nvSpPr>
        <p:spPr bwMode="auto">
          <a:xfrm>
            <a:off x="4572000" y="3505200"/>
            <a:ext cx="1981200" cy="369888"/>
          </a:xfrm>
          <a:prstGeom prst="rect">
            <a:avLst/>
          </a:prstGeom>
          <a:noFill/>
          <a:ln w="9525">
            <a:noFill/>
            <a:miter lim="800000"/>
            <a:headEnd/>
            <a:tailEnd/>
          </a:ln>
          <a:effectLst/>
        </p:spPr>
        <p:txBody>
          <a:bodyPr>
            <a:spAutoFit/>
          </a:bodyPr>
          <a:lstStyle/>
          <a:p>
            <a:pPr algn="ctr">
              <a:spcBef>
                <a:spcPct val="50000"/>
              </a:spcBef>
              <a:defRPr/>
            </a:pPr>
            <a:r>
              <a:rPr lang="en-US" dirty="0">
                <a:solidFill>
                  <a:schemeClr val="accent4">
                    <a:lumMod val="10000"/>
                  </a:schemeClr>
                </a:solidFill>
                <a:cs typeface="Arial" pitchFamily="34" charset="0"/>
              </a:rPr>
              <a:t>Biological Control</a:t>
            </a:r>
          </a:p>
        </p:txBody>
      </p:sp>
      <p:sp>
        <p:nvSpPr>
          <p:cNvPr id="17432" name="Text Box 24"/>
          <p:cNvSpPr txBox="1">
            <a:spLocks noChangeArrowheads="1"/>
          </p:cNvSpPr>
          <p:nvPr/>
        </p:nvSpPr>
        <p:spPr bwMode="auto">
          <a:xfrm>
            <a:off x="5105400" y="2667000"/>
            <a:ext cx="1066800" cy="369888"/>
          </a:xfrm>
          <a:prstGeom prst="rect">
            <a:avLst/>
          </a:prstGeom>
          <a:noFill/>
          <a:ln w="9525">
            <a:noFill/>
            <a:miter lim="800000"/>
            <a:headEnd/>
            <a:tailEnd/>
          </a:ln>
          <a:effectLst/>
        </p:spPr>
        <p:txBody>
          <a:bodyPr>
            <a:spAutoFit/>
          </a:bodyPr>
          <a:lstStyle/>
          <a:p>
            <a:pPr>
              <a:spcBef>
                <a:spcPct val="50000"/>
              </a:spcBef>
              <a:defRPr/>
            </a:pPr>
            <a:r>
              <a:rPr lang="en-US" dirty="0" err="1">
                <a:solidFill>
                  <a:schemeClr val="accent4">
                    <a:lumMod val="10000"/>
                  </a:schemeClr>
                </a:solidFill>
                <a:cs typeface="Arial" pitchFamily="34" charset="0"/>
              </a:rPr>
              <a:t>Chem</a:t>
            </a:r>
            <a:endParaRPr lang="en-US" dirty="0">
              <a:solidFill>
                <a:schemeClr val="accent4">
                  <a:lumMod val="10000"/>
                </a:schemeClr>
              </a:solidFill>
              <a:cs typeface="Arial" pitchFamily="34" charset="0"/>
            </a:endParaRPr>
          </a:p>
        </p:txBody>
      </p:sp>
    </p:spTree>
    <p:extLst>
      <p:ext uri="{BB962C8B-B14F-4D97-AF65-F5344CB8AC3E}">
        <p14:creationId xmlns:p14="http://schemas.microsoft.com/office/powerpoint/2010/main" val="1251071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p:bldP spid="174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14338" name="Picture 2" descr="ipm_yea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990600" y="1066800"/>
            <a:ext cx="7162800" cy="53721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685800" y="76200"/>
            <a:ext cx="7772400" cy="762000"/>
          </a:xfrm>
          <a:prstGeom prst="rect">
            <a:avLst/>
          </a:prstGeom>
          <a:noFill/>
          <a:ln w="9525">
            <a:noFill/>
            <a:miter lim="800000"/>
            <a:headEnd/>
            <a:tailEnd/>
          </a:ln>
          <a:effectLst/>
        </p:spPr>
        <p:txBody>
          <a:bodyPr>
            <a:spAutoFit/>
          </a:bodyPr>
          <a:lstStyle/>
          <a:p>
            <a:pPr algn="ctr">
              <a:spcBef>
                <a:spcPct val="50000"/>
              </a:spcBef>
              <a:defRPr/>
            </a:pPr>
            <a:r>
              <a:rPr lang="en-US" sz="4400" b="1" dirty="0">
                <a:solidFill>
                  <a:srgbClr val="00FF00"/>
                </a:solidFill>
                <a:effectLst>
                  <a:outerShdw blurRad="38100" dist="38100" dir="2700000" algn="tl">
                    <a:srgbClr val="000000">
                      <a:alpha val="43137"/>
                    </a:srgbClr>
                  </a:outerShdw>
                </a:effectLst>
                <a:latin typeface="Cambria" pitchFamily="18" charset="0"/>
                <a:cs typeface="Arial" pitchFamily="34" charset="0"/>
              </a:rPr>
              <a:t>IPM Practices</a:t>
            </a:r>
          </a:p>
        </p:txBody>
      </p:sp>
    </p:spTree>
    <p:extLst>
      <p:ext uri="{BB962C8B-B14F-4D97-AF65-F5344CB8AC3E}">
        <p14:creationId xmlns:p14="http://schemas.microsoft.com/office/powerpoint/2010/main" val="17151031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1295400"/>
            <a:ext cx="8153400" cy="4953000"/>
          </a:xfrm>
        </p:spPr>
        <p:txBody>
          <a:bodyPr>
            <a:normAutofit lnSpcReduction="10000"/>
          </a:bodyPr>
          <a:lstStyle/>
          <a:p>
            <a:pPr eaLnBrk="1" hangingPunct="1">
              <a:buClr>
                <a:srgbClr val="FF3300"/>
              </a:buClr>
              <a:buSzPct val="100000"/>
              <a:buFont typeface="Wingdings" pitchFamily="2" charset="2"/>
              <a:buChar char="Ø"/>
              <a:defRPr/>
            </a:pPr>
            <a:r>
              <a:rPr lang="en-US" sz="3600" dirty="0" smtClean="0">
                <a:solidFill>
                  <a:schemeClr val="bg1"/>
                </a:solidFill>
              </a:rPr>
              <a:t> </a:t>
            </a:r>
            <a:r>
              <a:rPr lang="en-US" sz="3600" dirty="0" smtClean="0">
                <a:solidFill>
                  <a:schemeClr val="bg1"/>
                </a:solidFill>
                <a:latin typeface="Cambria" pitchFamily="18" charset="0"/>
              </a:rPr>
              <a:t>Biological knowledge</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Monitoring and inspection</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Act to control pests when necessary</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Choose least-risk options </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Long-term, preventative practices</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Evaluation and records</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Pesticide management</a:t>
            </a:r>
          </a:p>
          <a:p>
            <a:pPr eaLnBrk="1" hangingPunct="1">
              <a:buClr>
                <a:srgbClr val="FF3300"/>
              </a:buClr>
              <a:buSzPct val="100000"/>
              <a:buFont typeface="Wingdings" pitchFamily="2" charset="2"/>
              <a:buChar char="Ø"/>
              <a:defRPr/>
            </a:pPr>
            <a:r>
              <a:rPr lang="en-US" sz="3600" dirty="0" smtClean="0">
                <a:solidFill>
                  <a:schemeClr val="bg1"/>
                </a:solidFill>
                <a:latin typeface="Cambria" pitchFamily="18" charset="0"/>
              </a:rPr>
              <a:t> Continual improvement</a:t>
            </a:r>
          </a:p>
        </p:txBody>
      </p:sp>
      <p:sp>
        <p:nvSpPr>
          <p:cNvPr id="18435" name="Text Box 3"/>
          <p:cNvSpPr txBox="1">
            <a:spLocks noChangeArrowheads="1"/>
          </p:cNvSpPr>
          <p:nvPr/>
        </p:nvSpPr>
        <p:spPr bwMode="auto">
          <a:xfrm>
            <a:off x="990600" y="304800"/>
            <a:ext cx="7239000" cy="769938"/>
          </a:xfrm>
          <a:prstGeom prst="rect">
            <a:avLst/>
          </a:prstGeom>
          <a:noFill/>
          <a:ln w="9525">
            <a:noFill/>
            <a:miter lim="800000"/>
            <a:headEnd/>
            <a:tailEnd/>
          </a:ln>
          <a:effectLst/>
        </p:spPr>
        <p:txBody>
          <a:bodyPr>
            <a:spAutoFit/>
          </a:bodyPr>
          <a:lstStyle/>
          <a:p>
            <a:pPr algn="ctr" eaLnBrk="1" hangingPunct="1">
              <a:spcBef>
                <a:spcPct val="50000"/>
              </a:spcBef>
              <a:defRPr/>
            </a:pPr>
            <a:r>
              <a:rPr lang="en-US" sz="4400" b="1" dirty="0">
                <a:solidFill>
                  <a:srgbClr val="00FF00"/>
                </a:solidFill>
                <a:effectLst>
                  <a:outerShdw blurRad="38100" dist="38100" dir="2700000" algn="tl">
                    <a:srgbClr val="000000"/>
                  </a:outerShdw>
                </a:effectLst>
                <a:latin typeface="Cambria" pitchFamily="18" charset="0"/>
              </a:rPr>
              <a:t>Generic IPM Program</a:t>
            </a:r>
          </a:p>
        </p:txBody>
      </p:sp>
    </p:spTree>
    <p:extLst>
      <p:ext uri="{BB962C8B-B14F-4D97-AF65-F5344CB8AC3E}">
        <p14:creationId xmlns:p14="http://schemas.microsoft.com/office/powerpoint/2010/main" val="766566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500" fill="hold"/>
                                        <p:tgtEl>
                                          <p:spTgt spid="184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4">
                                            <p:txEl>
                                              <p:pRg st="3" end="3"/>
                                            </p:txEl>
                                          </p:spTgt>
                                        </p:tgtEl>
                                        <p:attrNameLst>
                                          <p:attrName>style.visibility</p:attrName>
                                        </p:attrNameLst>
                                      </p:cBhvr>
                                      <p:to>
                                        <p:strVal val="visible"/>
                                      </p:to>
                                    </p:set>
                                    <p:anim calcmode="lin" valueType="num">
                                      <p:cBhvr additive="base">
                                        <p:cTn id="25" dur="500" fill="hold"/>
                                        <p:tgtEl>
                                          <p:spTgt spid="1843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434">
                                            <p:txEl>
                                              <p:pRg st="4" end="4"/>
                                            </p:txEl>
                                          </p:spTgt>
                                        </p:tgtEl>
                                        <p:attrNameLst>
                                          <p:attrName>style.visibility</p:attrName>
                                        </p:attrNameLst>
                                      </p:cBhvr>
                                      <p:to>
                                        <p:strVal val="visible"/>
                                      </p:to>
                                    </p:set>
                                    <p:anim calcmode="lin" valueType="num">
                                      <p:cBhvr additive="base">
                                        <p:cTn id="31" dur="500" fill="hold"/>
                                        <p:tgtEl>
                                          <p:spTgt spid="1843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434">
                                            <p:txEl>
                                              <p:pRg st="5" end="5"/>
                                            </p:txEl>
                                          </p:spTgt>
                                        </p:tgtEl>
                                        <p:attrNameLst>
                                          <p:attrName>style.visibility</p:attrName>
                                        </p:attrNameLst>
                                      </p:cBhvr>
                                      <p:to>
                                        <p:strVal val="visible"/>
                                      </p:to>
                                    </p:set>
                                    <p:anim calcmode="lin" valueType="num">
                                      <p:cBhvr additive="base">
                                        <p:cTn id="37" dur="500" fill="hold"/>
                                        <p:tgtEl>
                                          <p:spTgt spid="1843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434">
                                            <p:txEl>
                                              <p:pRg st="6" end="6"/>
                                            </p:txEl>
                                          </p:spTgt>
                                        </p:tgtEl>
                                        <p:attrNameLst>
                                          <p:attrName>style.visibility</p:attrName>
                                        </p:attrNameLst>
                                      </p:cBhvr>
                                      <p:to>
                                        <p:strVal val="visible"/>
                                      </p:to>
                                    </p:set>
                                    <p:anim calcmode="lin" valueType="num">
                                      <p:cBhvr additive="base">
                                        <p:cTn id="43" dur="500" fill="hold"/>
                                        <p:tgtEl>
                                          <p:spTgt spid="1843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434">
                                            <p:txEl>
                                              <p:pRg st="7" end="7"/>
                                            </p:txEl>
                                          </p:spTgt>
                                        </p:tgtEl>
                                        <p:attrNameLst>
                                          <p:attrName>style.visibility</p:attrName>
                                        </p:attrNameLst>
                                      </p:cBhvr>
                                      <p:to>
                                        <p:strVal val="visible"/>
                                      </p:to>
                                    </p:set>
                                    <p:anim calcmode="lin" valueType="num">
                                      <p:cBhvr additive="base">
                                        <p:cTn id="49" dur="500" fill="hold"/>
                                        <p:tgtEl>
                                          <p:spTgt spid="1843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4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1064</Words>
  <Application>Microsoft Office PowerPoint</Application>
  <PresentationFormat>On-screen Show (4:3)</PresentationFormat>
  <Paragraphs>303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What Causes Pest Outbreaks?</vt:lpstr>
      <vt:lpstr>PowerPoint Presentation</vt:lpstr>
      <vt:lpstr>IPM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Data Information Source (EDIS)</vt:lpstr>
      <vt:lpstr>Electronic Data Information Source (EDIS)</vt:lpstr>
      <vt:lpstr>PowerPoint Presentation</vt:lpstr>
      <vt:lpstr>PowerPoint Presentation</vt:lpstr>
      <vt:lpstr>Pesticide Information</vt:lpstr>
      <vt:lpstr>PowerPoint Presentation</vt:lpstr>
      <vt:lpstr>How to Send a Sample to Gainesville and Receive the Results?</vt:lpstr>
      <vt:lpstr>PowerPoint Presentation</vt:lpstr>
      <vt:lpstr>PowerPoint Presentation</vt:lpstr>
      <vt:lpstr>PowerPoint Presentation</vt:lpstr>
      <vt:lpstr> FY 2012 EQIP Practices      that Affect Insects </vt:lpstr>
      <vt:lpstr>PowerPoint Presentation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IFAS Entomology &amp; Nematology</dc:creator>
  <cp:lastModifiedBy>Windows User</cp:lastModifiedBy>
  <cp:revision>33</cp:revision>
  <cp:lastPrinted>2013-04-30T19:25:55Z</cp:lastPrinted>
  <dcterms:created xsi:type="dcterms:W3CDTF">2013-04-28T23:58:08Z</dcterms:created>
  <dcterms:modified xsi:type="dcterms:W3CDTF">2013-04-30T19:28:21Z</dcterms:modified>
</cp:coreProperties>
</file>